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26"/>
  </p:notesMasterIdLst>
  <p:sldIdLst>
    <p:sldId id="462" r:id="rId2"/>
    <p:sldId id="463" r:id="rId3"/>
    <p:sldId id="464" r:id="rId4"/>
    <p:sldId id="465" r:id="rId5"/>
    <p:sldId id="466" r:id="rId6"/>
    <p:sldId id="467" r:id="rId7"/>
    <p:sldId id="468" r:id="rId8"/>
    <p:sldId id="469" r:id="rId9"/>
    <p:sldId id="470" r:id="rId10"/>
    <p:sldId id="472" r:id="rId11"/>
    <p:sldId id="473" r:id="rId12"/>
    <p:sldId id="474" r:id="rId13"/>
    <p:sldId id="475" r:id="rId14"/>
    <p:sldId id="476" r:id="rId15"/>
    <p:sldId id="477" r:id="rId16"/>
    <p:sldId id="478" r:id="rId17"/>
    <p:sldId id="479" r:id="rId18"/>
    <p:sldId id="480" r:id="rId19"/>
    <p:sldId id="481" r:id="rId20"/>
    <p:sldId id="482" r:id="rId21"/>
    <p:sldId id="483" r:id="rId22"/>
    <p:sldId id="484" r:id="rId23"/>
    <p:sldId id="485" r:id="rId24"/>
    <p:sldId id="486" r:id="rId25"/>
  </p:sldIdLst>
  <p:sldSz cx="9144000" cy="5143500" type="screen16x9"/>
  <p:notesSz cx="6858000" cy="9144000"/>
  <p:embeddedFontLst>
    <p:embeddedFont>
      <p:font typeface="Calibri" pitchFamily="34" charset="0"/>
      <p:regular r:id="rId27"/>
      <p:bold r:id="rId28"/>
      <p:italic r:id="rId29"/>
      <p:boldItalic r:id="rId30"/>
    </p:embeddedFont>
    <p:embeddedFont>
      <p:font typeface="Josefin Sans" charset="0"/>
      <p:regular r:id="rId31"/>
      <p:bold r:id="rId32"/>
      <p:italic r:id="rId33"/>
      <p:boldItalic r:id="rId34"/>
    </p:embeddedFont>
    <p:embeddedFont>
      <p:font typeface="Cambria" pitchFamily="18" charset="0"/>
      <p:regular r:id="rId35"/>
      <p:bold r:id="rId36"/>
      <p:italic r:id="rId37"/>
      <p:boldItalic r:id="rId38"/>
    </p:embeddedFont>
    <p:embeddedFont>
      <p:font typeface="Open Sans"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012C"/>
    <a:srgbClr val="600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99D1BC-728E-4A2D-A3E1-51E03C2D08B8}">
  <a:tblStyle styleId="{5999D1BC-728E-4A2D-A3E1-51E03C2D08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4662" autoAdjust="0"/>
  </p:normalViewPr>
  <p:slideViewPr>
    <p:cSldViewPr>
      <p:cViewPr varScale="1">
        <p:scale>
          <a:sx n="88" d="100"/>
          <a:sy n="88" d="100"/>
        </p:scale>
        <p:origin x="-780"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779542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718675" y="1028700"/>
            <a:ext cx="7706400" cy="3574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4">
  <p:cSld name="CUSTOM_44">
    <p:spTree>
      <p:nvGrpSpPr>
        <p:cNvPr id="1" name="Shape 456"/>
        <p:cNvGrpSpPr/>
        <p:nvPr/>
      </p:nvGrpSpPr>
      <p:grpSpPr>
        <a:xfrm>
          <a:off x="0" y="0"/>
          <a:ext cx="0" cy="0"/>
          <a:chOff x="0" y="0"/>
          <a:chExt cx="0" cy="0"/>
        </a:xfrm>
      </p:grpSpPr>
      <p:sp>
        <p:nvSpPr>
          <p:cNvPr id="457" name="Google Shape;457;p3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58" name="Google Shape;458;p33"/>
          <p:cNvSpPr/>
          <p:nvPr/>
        </p:nvSpPr>
        <p:spPr>
          <a:xfrm rot="10800000">
            <a:off x="4827336" y="4320028"/>
            <a:ext cx="3936983" cy="1153922"/>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rot="10800000" flipH="1">
            <a:off x="5609830" y="3895999"/>
            <a:ext cx="5735030" cy="157795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rot="10800000">
            <a:off x="6110409" y="4087929"/>
            <a:ext cx="3937105" cy="1386022"/>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rot="3210522">
            <a:off x="8828071" y="3601255"/>
            <a:ext cx="163444" cy="1634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rot="3212945">
            <a:off x="7223745" y="4593605"/>
            <a:ext cx="98463" cy="98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rot="-7587055">
            <a:off x="7969056" y="4201692"/>
            <a:ext cx="98463" cy="98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rot="3210522">
            <a:off x="5603511" y="4603257"/>
            <a:ext cx="163444" cy="1634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49">
    <p:spTree>
      <p:nvGrpSpPr>
        <p:cNvPr id="1" name="Shape 956"/>
        <p:cNvGrpSpPr/>
        <p:nvPr/>
      </p:nvGrpSpPr>
      <p:grpSpPr>
        <a:xfrm>
          <a:off x="0" y="0"/>
          <a:ext cx="0" cy="0"/>
          <a:chOff x="0" y="0"/>
          <a:chExt cx="0" cy="0"/>
        </a:xfrm>
      </p:grpSpPr>
      <p:sp>
        <p:nvSpPr>
          <p:cNvPr id="957" name="Google Shape;957;p64"/>
          <p:cNvSpPr/>
          <p:nvPr/>
        </p:nvSpPr>
        <p:spPr>
          <a:xfrm rot="10800000">
            <a:off x="2251306" y="-128"/>
            <a:ext cx="4462873" cy="1059925"/>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rot="10799504" flipH="1">
            <a:off x="-6750" y="531"/>
            <a:ext cx="9154265" cy="81230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rot="-10799504">
            <a:off x="236" y="485"/>
            <a:ext cx="9154265" cy="865690"/>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rot="-4555973" flipH="1">
            <a:off x="4908829" y="2657012"/>
            <a:ext cx="1457076" cy="4557441"/>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4"/>
          <p:cNvSpPr/>
          <p:nvPr/>
        </p:nvSpPr>
        <p:spPr>
          <a:xfrm rot="10800000" flipH="1">
            <a:off x="1" y="4443074"/>
            <a:ext cx="9154264" cy="836745"/>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p:nvPr/>
        </p:nvSpPr>
        <p:spPr>
          <a:xfrm rot="10800000" flipH="1">
            <a:off x="-6750" y="4366693"/>
            <a:ext cx="9161260" cy="9175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rot="5400000">
            <a:off x="8226781" y="4253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rot="5400000">
            <a:off x="2775969" y="4375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rot="-5400000">
            <a:off x="6531806" y="415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rot="5400000">
            <a:off x="420981" y="391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rot="5400000">
            <a:off x="7233206" y="816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rot="5400000">
            <a:off x="5881019" y="7165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4"/>
          <p:cNvSpPr/>
          <p:nvPr/>
        </p:nvSpPr>
        <p:spPr>
          <a:xfrm rot="5400000">
            <a:off x="2521581" y="664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50">
    <p:spTree>
      <p:nvGrpSpPr>
        <p:cNvPr id="1" name="Shape 970"/>
        <p:cNvGrpSpPr/>
        <p:nvPr/>
      </p:nvGrpSpPr>
      <p:grpSpPr>
        <a:xfrm>
          <a:off x="0" y="0"/>
          <a:ext cx="0" cy="0"/>
          <a:chOff x="0" y="0"/>
          <a:chExt cx="0" cy="0"/>
        </a:xfrm>
      </p:grpSpPr>
      <p:sp>
        <p:nvSpPr>
          <p:cNvPr id="971" name="Google Shape;971;p65"/>
          <p:cNvSpPr/>
          <p:nvPr/>
        </p:nvSpPr>
        <p:spPr>
          <a:xfrm rot="10800000" flipH="1">
            <a:off x="1206036"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5"/>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5"/>
          <p:cNvSpPr/>
          <p:nvPr/>
        </p:nvSpPr>
        <p:spPr>
          <a:xfrm rot="10800000">
            <a:off x="-1374513"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5"/>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5"/>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5"/>
          <p:cNvSpPr/>
          <p:nvPr/>
        </p:nvSpPr>
        <p:spPr>
          <a:xfrm rot="10800000" flipH="1">
            <a:off x="-77156"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5"/>
          <p:cNvSpPr/>
          <p:nvPr/>
        </p:nvSpPr>
        <p:spPr>
          <a:xfrm>
            <a:off x="1958250" y="40720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5"/>
          <p:cNvSpPr/>
          <p:nvPr/>
        </p:nvSpPr>
        <p:spPr>
          <a:xfrm>
            <a:off x="285300" y="38556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5"/>
          <p:cNvSpPr/>
          <p:nvPr/>
        </p:nvSpPr>
        <p:spPr>
          <a:xfrm>
            <a:off x="4522800" y="48927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5"/>
          <p:cNvSpPr/>
          <p:nvPr/>
        </p:nvSpPr>
        <p:spPr>
          <a:xfrm rot="10800000" flipH="1">
            <a:off x="6363775" y="11325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5"/>
          <p:cNvSpPr/>
          <p:nvPr/>
        </p:nvSpPr>
        <p:spPr>
          <a:xfrm rot="10800000" flipH="1">
            <a:off x="8271400" y="13415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5"/>
          <p:cNvSpPr/>
          <p:nvPr/>
        </p:nvSpPr>
        <p:spPr>
          <a:xfrm rot="10800000" flipH="1">
            <a:off x="4360525" y="3233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51">
    <p:spTree>
      <p:nvGrpSpPr>
        <p:cNvPr id="1" name="Shape 983"/>
        <p:cNvGrpSpPr/>
        <p:nvPr/>
      </p:nvGrpSpPr>
      <p:grpSpPr>
        <a:xfrm>
          <a:off x="0" y="0"/>
          <a:ext cx="0" cy="0"/>
          <a:chOff x="0" y="0"/>
          <a:chExt cx="0" cy="0"/>
        </a:xfrm>
      </p:grpSpPr>
      <p:sp>
        <p:nvSpPr>
          <p:cNvPr id="984" name="Google Shape;984;p66"/>
          <p:cNvSpPr/>
          <p:nvPr/>
        </p:nvSpPr>
        <p:spPr>
          <a:xfrm rot="-5400000" flipH="1">
            <a:off x="7050252" y="2575411"/>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rot="-5399497">
            <a:off x="6325430" y="1701197"/>
            <a:ext cx="4515337" cy="1121168"/>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rot="-5400440" flipH="1">
            <a:off x="5965428" y="1974301"/>
            <a:ext cx="5161707" cy="1194801"/>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rot="-5400000">
            <a:off x="-1791843" y="1811847"/>
            <a:ext cx="5127422" cy="1543736"/>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rot="-5400000">
            <a:off x="-1926425" y="1930649"/>
            <a:ext cx="5143202" cy="1290352"/>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rot="-5400000" flipH="1">
            <a:off x="-1877527" y="1881640"/>
            <a:ext cx="5143337" cy="13882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6"/>
          <p:cNvSpPr/>
          <p:nvPr/>
        </p:nvSpPr>
        <p:spPr>
          <a:xfrm>
            <a:off x="1104550" y="27103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6"/>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1169650" y="4168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152073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6"/>
          <p:cNvSpPr/>
          <p:nvPr/>
        </p:nvSpPr>
        <p:spPr>
          <a:xfrm rot="10800000" flipH="1">
            <a:off x="7695850" y="10064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rot="10800000" flipH="1">
            <a:off x="779423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52">
    <p:spTree>
      <p:nvGrpSpPr>
        <p:cNvPr id="1" name="Shape 998"/>
        <p:cNvGrpSpPr/>
        <p:nvPr/>
      </p:nvGrpSpPr>
      <p:grpSpPr>
        <a:xfrm>
          <a:off x="0" y="0"/>
          <a:ext cx="0" cy="0"/>
          <a:chOff x="0" y="0"/>
          <a:chExt cx="0" cy="0"/>
        </a:xfrm>
      </p:grpSpPr>
      <p:sp>
        <p:nvSpPr>
          <p:cNvPr id="999" name="Google Shape;999;p67"/>
          <p:cNvSpPr/>
          <p:nvPr/>
        </p:nvSpPr>
        <p:spPr>
          <a:xfrm rot="-5911893" flipH="1">
            <a:off x="-35827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7"/>
          <p:cNvSpPr/>
          <p:nvPr/>
        </p:nvSpPr>
        <p:spPr>
          <a:xfrm rot="-515846" flipH="1">
            <a:off x="-1764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7"/>
          <p:cNvSpPr/>
          <p:nvPr/>
        </p:nvSpPr>
        <p:spPr>
          <a:xfrm flipH="1">
            <a:off x="-1788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7"/>
          <p:cNvSpPr/>
          <p:nvPr/>
        </p:nvSpPr>
        <p:spPr>
          <a:xfrm rot="4888107" flipH="1">
            <a:off x="1137128" y="4138487"/>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7"/>
          <p:cNvSpPr/>
          <p:nvPr/>
        </p:nvSpPr>
        <p:spPr>
          <a:xfrm rot="-9922098" flipH="1">
            <a:off x="-1214868" y="4347472"/>
            <a:ext cx="4858620" cy="984751"/>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7"/>
          <p:cNvSpPr/>
          <p:nvPr/>
        </p:nvSpPr>
        <p:spPr>
          <a:xfrm rot="-10346708" flipH="1">
            <a:off x="-752392" y="4478612"/>
            <a:ext cx="4905724" cy="106005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7"/>
          <p:cNvSpPr/>
          <p:nvPr/>
        </p:nvSpPr>
        <p:spPr>
          <a:xfrm rot="5400000">
            <a:off x="1196981" y="844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7"/>
          <p:cNvSpPr/>
          <p:nvPr/>
        </p:nvSpPr>
        <p:spPr>
          <a:xfrm rot="5400000">
            <a:off x="1196219"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7"/>
          <p:cNvSpPr/>
          <p:nvPr/>
        </p:nvSpPr>
        <p:spPr>
          <a:xfrm rot="-5400000">
            <a:off x="540156" y="691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7"/>
          <p:cNvSpPr/>
          <p:nvPr/>
        </p:nvSpPr>
        <p:spPr>
          <a:xfrm rot="5400000">
            <a:off x="540006"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53">
    <p:spTree>
      <p:nvGrpSpPr>
        <p:cNvPr id="1" name="Shape 1009"/>
        <p:cNvGrpSpPr/>
        <p:nvPr/>
      </p:nvGrpSpPr>
      <p:grpSpPr>
        <a:xfrm>
          <a:off x="0" y="0"/>
          <a:ext cx="0" cy="0"/>
          <a:chOff x="0" y="0"/>
          <a:chExt cx="0" cy="0"/>
        </a:xfrm>
      </p:grpSpPr>
      <p:sp>
        <p:nvSpPr>
          <p:cNvPr id="1010" name="Google Shape;1010;p68"/>
          <p:cNvSpPr/>
          <p:nvPr/>
        </p:nvSpPr>
        <p:spPr>
          <a:xfrm rot="10800000">
            <a:off x="3937512"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8"/>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8"/>
          <p:cNvSpPr/>
          <p:nvPr/>
        </p:nvSpPr>
        <p:spPr>
          <a:xfrm rot="10800000" flipH="1">
            <a:off x="4720014"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8"/>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8"/>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8"/>
          <p:cNvSpPr/>
          <p:nvPr/>
        </p:nvSpPr>
        <p:spPr>
          <a:xfrm rot="10800000">
            <a:off x="5220582"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8"/>
          <p:cNvSpPr/>
          <p:nvPr/>
        </p:nvSpPr>
        <p:spPr>
          <a:xfrm rot="5400000">
            <a:off x="6527856" y="448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8"/>
          <p:cNvSpPr/>
          <p:nvPr/>
        </p:nvSpPr>
        <p:spPr>
          <a:xfrm rot="5400000">
            <a:off x="5530219" y="945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8"/>
          <p:cNvSpPr/>
          <p:nvPr/>
        </p:nvSpPr>
        <p:spPr>
          <a:xfrm rot="-5400000">
            <a:off x="5871031" y="4330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8"/>
          <p:cNvSpPr/>
          <p:nvPr/>
        </p:nvSpPr>
        <p:spPr>
          <a:xfrm rot="5400000">
            <a:off x="4874006" y="310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body" idx="1"/>
          </p:nvPr>
        </p:nvSpPr>
        <p:spPr>
          <a:xfrm>
            <a:off x="718675" y="540000"/>
            <a:ext cx="3411600" cy="904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1800"/>
              <a:buNone/>
              <a:defRPr sz="3000" b="1">
                <a:solidFill>
                  <a:schemeClr val="lt1"/>
                </a:solidFill>
                <a:latin typeface="Josefin Sans"/>
                <a:ea typeface="Josefin Sans"/>
                <a:cs typeface="Josefin Sans"/>
                <a:sym typeface="Josefin Sans"/>
              </a:defRPr>
            </a:lvl1pPr>
          </a:lstStyle>
          <a:p>
            <a:endParaRPr/>
          </a:p>
        </p:txBody>
      </p:sp>
      <p:sp>
        <p:nvSpPr>
          <p:cNvPr id="142" name="Google Shape;142;p10"/>
          <p:cNvSpPr/>
          <p:nvPr/>
        </p:nvSpPr>
        <p:spPr>
          <a:xfrm flipH="1">
            <a:off x="3426309" y="3056502"/>
            <a:ext cx="5986869" cy="212719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rot="10800000" flipH="1">
            <a:off x="5737690" y="3381530"/>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315040">
            <a:off x="7305814" y="4459737"/>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330"/>
        <p:cNvGrpSpPr/>
        <p:nvPr/>
      </p:nvGrpSpPr>
      <p:grpSpPr>
        <a:xfrm>
          <a:off x="0" y="0"/>
          <a:ext cx="0" cy="0"/>
          <a:chOff x="0" y="0"/>
          <a:chExt cx="0" cy="0"/>
        </a:xfrm>
      </p:grpSpPr>
      <p:sp>
        <p:nvSpPr>
          <p:cNvPr id="331" name="Google Shape;331;p20"/>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32" name="Google Shape;332;p20"/>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5">
  <p:cSld name="CUSTOM_22">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66" name="Google Shape;366;p24"/>
          <p:cNvSpPr/>
          <p:nvPr/>
        </p:nvSpPr>
        <p:spPr>
          <a:xfrm rot="-3280717" flipH="1">
            <a:off x="7781743" y="3792720"/>
            <a:ext cx="2443146" cy="939983"/>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rot="-4712503">
            <a:off x="7628681" y="3954489"/>
            <a:ext cx="3153935" cy="1121083"/>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4136030" flipH="1">
            <a:off x="7516847" y="3617988"/>
            <a:ext cx="3605675" cy="1194680"/>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rot="1958429">
            <a:off x="8794263" y="2889380"/>
            <a:ext cx="163525" cy="16352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rot="-8839666">
            <a:off x="8871845" y="3947370"/>
            <a:ext cx="98364" cy="986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rot="1958429">
            <a:off x="8441203" y="4487431"/>
            <a:ext cx="163525" cy="16352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6">
  <p:cSld name="CUSTOM_27">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4" name="Google Shape;374;p25"/>
          <p:cNvSpPr/>
          <p:nvPr/>
        </p:nvSpPr>
        <p:spPr>
          <a:xfrm rot="10800000">
            <a:off x="7300975"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rot="-9367883" flipH="1">
            <a:off x="6856721"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rot="-9944222">
            <a:off x="6941636"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rot="5400000">
            <a:off x="8826706" y="15332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rot="5400000">
            <a:off x="6850244" y="1118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rot="-5400000">
            <a:off x="8001331" y="713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0">
  <p:cSld name="CUSTOM_31">
    <p:spTree>
      <p:nvGrpSpPr>
        <p:cNvPr id="1" name="Shape 406"/>
        <p:cNvGrpSpPr/>
        <p:nvPr/>
      </p:nvGrpSpPr>
      <p:grpSpPr>
        <a:xfrm>
          <a:off x="0" y="0"/>
          <a:ext cx="0" cy="0"/>
          <a:chOff x="0" y="0"/>
          <a:chExt cx="0" cy="0"/>
        </a:xfrm>
      </p:grpSpPr>
      <p:sp>
        <p:nvSpPr>
          <p:cNvPr id="407" name="Google Shape;407;p2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08" name="Google Shape;408;p29"/>
          <p:cNvSpPr/>
          <p:nvPr/>
        </p:nvSpPr>
        <p:spPr>
          <a:xfrm rot="10800000">
            <a:off x="-1079229" y="4069511"/>
            <a:ext cx="4337666" cy="1074138"/>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10800000" flipH="1">
            <a:off x="-97988" y="4199995"/>
            <a:ext cx="2978019" cy="943653"/>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2548406" y="46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1196219" y="45750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1891581" y="45223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6" r:id="rId3"/>
    <p:sldLayoutId id="2147483657" r:id="rId4"/>
    <p:sldLayoutId id="2147483658" r:id="rId5"/>
    <p:sldLayoutId id="2147483666" r:id="rId6"/>
    <p:sldLayoutId id="2147483670" r:id="rId7"/>
    <p:sldLayoutId id="2147483671" r:id="rId8"/>
    <p:sldLayoutId id="2147483675" r:id="rId9"/>
    <p:sldLayoutId id="2147483679" r:id="rId10"/>
    <p:sldLayoutId id="2147483710" r:id="rId11"/>
    <p:sldLayoutId id="2147483711" r:id="rId12"/>
    <p:sldLayoutId id="2147483712" r:id="rId13"/>
    <p:sldLayoutId id="2147483713" r:id="rId14"/>
    <p:sldLayoutId id="214748371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1"/>
          <p:cNvSpPr txBox="1">
            <a:spLocks/>
          </p:cNvSpPr>
          <p:nvPr/>
        </p:nvSpPr>
        <p:spPr>
          <a:xfrm>
            <a:off x="215515" y="216636"/>
            <a:ext cx="47525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800"/>
              <a:buFont typeface="Open Sans"/>
              <a:buNone/>
              <a:defRPr sz="3000" b="1" i="0" u="none" strike="noStrike" cap="none">
                <a:solidFill>
                  <a:schemeClr val="lt1"/>
                </a:solidFill>
                <a:latin typeface="Josefin Sans"/>
                <a:ea typeface="Josefin Sans"/>
                <a:cs typeface="Josefin Sans"/>
                <a:sym typeface="Josefi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lang="fr-FR" dirty="0" smtClean="0"/>
          </a:p>
          <a:p>
            <a:r>
              <a:rPr lang="fr-FR" sz="3200" dirty="0" smtClean="0">
                <a:solidFill>
                  <a:schemeClr val="tx1">
                    <a:lumMod val="75000"/>
                  </a:schemeClr>
                </a:solidFill>
                <a:latin typeface="Josefin Sans" charset="0"/>
                <a:ea typeface="Cambria" panose="02040503050406030204" pitchFamily="18" charset="0"/>
              </a:rPr>
              <a:t>Projet de Synthèse</a:t>
            </a:r>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906" y="216636"/>
            <a:ext cx="1296144" cy="1224136"/>
          </a:xfrm>
          <a:prstGeom prst="rect">
            <a:avLst/>
          </a:prstGeom>
        </p:spPr>
      </p:pic>
      <p:sp>
        <p:nvSpPr>
          <p:cNvPr id="5" name="ZoneTexte 4"/>
          <p:cNvSpPr txBox="1"/>
          <p:nvPr/>
        </p:nvSpPr>
        <p:spPr>
          <a:xfrm>
            <a:off x="248442" y="1178552"/>
            <a:ext cx="7729443" cy="307777"/>
          </a:xfrm>
          <a:prstGeom prst="rect">
            <a:avLst/>
          </a:prstGeom>
          <a:noFill/>
        </p:spPr>
        <p:txBody>
          <a:bodyPr wrap="square" rtlCol="0">
            <a:spAutoFit/>
          </a:bodyPr>
          <a:lstStyle/>
          <a:p>
            <a:r>
              <a:rPr lang="fr-FR" b="1" dirty="0" smtClean="0">
                <a:latin typeface="Josefin Sans" charset="0"/>
              </a:rPr>
              <a:t>En vue d’obtention du Diplôme </a:t>
            </a:r>
            <a:r>
              <a:rPr lang="fr-FR" b="1" dirty="0">
                <a:latin typeface="Josefin Sans" charset="0"/>
              </a:rPr>
              <a:t>de Technicien Spécialisé Développement Digital</a:t>
            </a:r>
          </a:p>
        </p:txBody>
      </p:sp>
      <p:sp>
        <p:nvSpPr>
          <p:cNvPr id="6" name="ZoneTexte 5"/>
          <p:cNvSpPr txBox="1"/>
          <p:nvPr/>
        </p:nvSpPr>
        <p:spPr>
          <a:xfrm>
            <a:off x="395535" y="1707654"/>
            <a:ext cx="7935445" cy="1569660"/>
          </a:xfrm>
          <a:prstGeom prst="rect">
            <a:avLst/>
          </a:prstGeom>
          <a:noFill/>
        </p:spPr>
        <p:txBody>
          <a:bodyPr wrap="square" rtlCol="0">
            <a:spAutoFit/>
          </a:bodyPr>
          <a:lstStyle/>
          <a:p>
            <a:pPr algn="ctr"/>
            <a:r>
              <a:rPr lang="fr-FR" sz="3200" b="1" dirty="0">
                <a:solidFill>
                  <a:schemeClr val="tx2">
                    <a:lumMod val="75000"/>
                  </a:schemeClr>
                </a:solidFill>
                <a:latin typeface="Josefin Sans" charset="0"/>
              </a:rPr>
              <a:t>Création de site e-commerce </a:t>
            </a:r>
            <a:r>
              <a:rPr lang="fr-FR" sz="3200" b="1" dirty="0" smtClean="0">
                <a:solidFill>
                  <a:schemeClr val="tx2">
                    <a:lumMod val="75000"/>
                  </a:schemeClr>
                </a:solidFill>
                <a:latin typeface="Josefin Sans" charset="0"/>
              </a:rPr>
              <a:t>pour  </a:t>
            </a:r>
          </a:p>
          <a:p>
            <a:pPr algn="ctr"/>
            <a:r>
              <a:rPr lang="fr-FR" sz="3200" b="1" dirty="0" smtClean="0">
                <a:solidFill>
                  <a:schemeClr val="tx2">
                    <a:lumMod val="75000"/>
                  </a:schemeClr>
                </a:solidFill>
                <a:latin typeface="Josefin Sans" charset="0"/>
              </a:rPr>
              <a:t>une épicerie bio Freshvery</a:t>
            </a:r>
          </a:p>
          <a:p>
            <a:endParaRPr lang="fr-FR" sz="3200" dirty="0">
              <a:solidFill>
                <a:schemeClr val="accent1">
                  <a:lumMod val="75000"/>
                </a:schemeClr>
              </a:solidFill>
            </a:endParaRPr>
          </a:p>
        </p:txBody>
      </p:sp>
      <p:sp>
        <p:nvSpPr>
          <p:cNvPr id="7" name="ZoneTexte 6"/>
          <p:cNvSpPr txBox="1"/>
          <p:nvPr/>
        </p:nvSpPr>
        <p:spPr>
          <a:xfrm>
            <a:off x="380970" y="3810694"/>
            <a:ext cx="5333511" cy="461665"/>
          </a:xfrm>
          <a:prstGeom prst="rect">
            <a:avLst/>
          </a:prstGeom>
          <a:noFill/>
        </p:spPr>
        <p:txBody>
          <a:bodyPr wrap="none" rtlCol="0">
            <a:spAutoFit/>
          </a:bodyPr>
          <a:lstStyle/>
          <a:p>
            <a:r>
              <a:rPr lang="fr-FR" sz="2400" dirty="0">
                <a:solidFill>
                  <a:schemeClr val="accent3">
                    <a:lumMod val="10000"/>
                  </a:schemeClr>
                </a:solidFill>
                <a:latin typeface="Josefin Sans" charset="0"/>
              </a:rPr>
              <a:t>Encadrer par </a:t>
            </a:r>
            <a:r>
              <a:rPr lang="fr-FR" sz="2400" dirty="0" smtClean="0">
                <a:solidFill>
                  <a:schemeClr val="accent3">
                    <a:lumMod val="10000"/>
                  </a:schemeClr>
                </a:solidFill>
                <a:latin typeface="Josefin Sans" charset="0"/>
              </a:rPr>
              <a:t>:  </a:t>
            </a:r>
            <a:r>
              <a:rPr lang="fr-FR" sz="1800" b="1" dirty="0" smtClean="0">
                <a:solidFill>
                  <a:schemeClr val="tx2">
                    <a:lumMod val="50000"/>
                  </a:schemeClr>
                </a:solidFill>
                <a:latin typeface="Josefin Sans" charset="0"/>
              </a:rPr>
              <a:t>Mme </a:t>
            </a:r>
            <a:r>
              <a:rPr lang="fr-FR" sz="1800" b="1" dirty="0">
                <a:solidFill>
                  <a:schemeClr val="tx2">
                    <a:lumMod val="50000"/>
                  </a:schemeClr>
                </a:solidFill>
                <a:latin typeface="Josefin Sans" charset="0"/>
              </a:rPr>
              <a:t>EL AZZABY FOUZIA</a:t>
            </a:r>
          </a:p>
        </p:txBody>
      </p:sp>
      <p:sp>
        <p:nvSpPr>
          <p:cNvPr id="8" name="ZoneTexte 7"/>
          <p:cNvSpPr txBox="1"/>
          <p:nvPr/>
        </p:nvSpPr>
        <p:spPr>
          <a:xfrm>
            <a:off x="395535" y="3147814"/>
            <a:ext cx="4392488" cy="461665"/>
          </a:xfrm>
          <a:prstGeom prst="rect">
            <a:avLst/>
          </a:prstGeom>
          <a:noFill/>
        </p:spPr>
        <p:txBody>
          <a:bodyPr wrap="square" rtlCol="0">
            <a:spAutoFit/>
          </a:bodyPr>
          <a:lstStyle/>
          <a:p>
            <a:r>
              <a:rPr lang="fr-FR" sz="2400" dirty="0" smtClean="0">
                <a:solidFill>
                  <a:schemeClr val="tx1">
                    <a:lumMod val="50000"/>
                  </a:schemeClr>
                </a:solidFill>
                <a:latin typeface="Josefin Sans" charset="0"/>
              </a:rPr>
              <a:t>Réaliser par :  </a:t>
            </a:r>
            <a:r>
              <a:rPr lang="fr-FR" sz="2000" b="1" dirty="0" smtClean="0">
                <a:solidFill>
                  <a:schemeClr val="tx2">
                    <a:lumMod val="50000"/>
                  </a:schemeClr>
                </a:solidFill>
                <a:latin typeface="Josefin Sans" charset="0"/>
              </a:rPr>
              <a:t>EL BZIZI OMAR</a:t>
            </a:r>
            <a:endParaRPr lang="fr-FR" sz="2000" b="1" dirty="0">
              <a:solidFill>
                <a:schemeClr val="tx2">
                  <a:lumMod val="50000"/>
                </a:schemeClr>
              </a:solidFill>
              <a:latin typeface="Josefin Sans" charset="0"/>
            </a:endParaRPr>
          </a:p>
        </p:txBody>
      </p:sp>
    </p:spTree>
    <p:extLst>
      <p:ext uri="{BB962C8B-B14F-4D97-AF65-F5344CB8AC3E}">
        <p14:creationId xmlns:p14="http://schemas.microsoft.com/office/powerpoint/2010/main" val="3712317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18047" y="276374"/>
            <a:ext cx="8064000" cy="572700"/>
          </a:xfrm>
        </p:spPr>
        <p:txBody>
          <a:bodyPr/>
          <a:lstStyle/>
          <a:p>
            <a:pPr marL="571500" indent="-571500" algn="l">
              <a:buFont typeface="+mj-lt"/>
              <a:buAutoNum type="romanUcPeriod" startAt="4"/>
            </a:pPr>
            <a:r>
              <a:rPr lang="fr-FR" sz="3200" u="sng" dirty="0">
                <a:solidFill>
                  <a:schemeClr val="accent1">
                    <a:lumMod val="75000"/>
                  </a:schemeClr>
                </a:solidFill>
                <a:latin typeface="Josefin Sans" charset="0"/>
              </a:rPr>
              <a:t>Technologies </a:t>
            </a:r>
            <a:r>
              <a:rPr lang="fr-FR" sz="3200" u="sng" dirty="0" smtClean="0">
                <a:solidFill>
                  <a:schemeClr val="accent1">
                    <a:lumMod val="75000"/>
                  </a:schemeClr>
                </a:solidFill>
                <a:latin typeface="Josefin Sans" charset="0"/>
              </a:rPr>
              <a:t>utilisée :</a:t>
            </a:r>
            <a:endParaRPr lang="fr-FR" dirty="0"/>
          </a:p>
        </p:txBody>
      </p:sp>
      <p:sp>
        <p:nvSpPr>
          <p:cNvPr id="7" name="Rectangle 6"/>
          <p:cNvSpPr/>
          <p:nvPr/>
        </p:nvSpPr>
        <p:spPr>
          <a:xfrm>
            <a:off x="345095" y="849074"/>
            <a:ext cx="8136904" cy="3508653"/>
          </a:xfrm>
          <a:prstGeom prst="rect">
            <a:avLst/>
          </a:prstGeom>
        </p:spPr>
        <p:txBody>
          <a:bodyPr wrap="square">
            <a:spAutoFit/>
          </a:bodyPr>
          <a:lstStyle/>
          <a:p>
            <a:pPr>
              <a:lnSpc>
                <a:spcPct val="150000"/>
              </a:lnSpc>
            </a:pPr>
            <a:r>
              <a:rPr lang="fr-FR" sz="1800" b="1" u="sng" dirty="0">
                <a:solidFill>
                  <a:schemeClr val="accent4">
                    <a:lumMod val="75000"/>
                  </a:schemeClr>
                </a:solidFill>
                <a:latin typeface="Josefin Sans" charset="0"/>
              </a:rPr>
              <a:t>Environnement de </a:t>
            </a:r>
            <a:r>
              <a:rPr lang="fr-FR" sz="1800" b="1" u="sng" dirty="0" smtClean="0">
                <a:solidFill>
                  <a:schemeClr val="accent4">
                    <a:lumMod val="75000"/>
                  </a:schemeClr>
                </a:solidFill>
                <a:latin typeface="Josefin Sans" charset="0"/>
              </a:rPr>
              <a:t>travail </a:t>
            </a:r>
            <a:r>
              <a:rPr lang="fr-FR" sz="1800" b="1" dirty="0" smtClean="0">
                <a:solidFill>
                  <a:schemeClr val="accent4">
                    <a:lumMod val="75000"/>
                  </a:schemeClr>
                </a:solidFill>
                <a:latin typeface="Josefin Sans" charset="0"/>
              </a:rPr>
              <a:t>:</a:t>
            </a:r>
          </a:p>
          <a:p>
            <a:pPr>
              <a:lnSpc>
                <a:spcPct val="150000"/>
              </a:lnSpc>
            </a:pPr>
            <a:r>
              <a:rPr lang="fr-FR" sz="1800" b="1" dirty="0">
                <a:solidFill>
                  <a:schemeClr val="tx1">
                    <a:lumMod val="50000"/>
                  </a:schemeClr>
                </a:solidFill>
                <a:latin typeface="Josefin Sans" charset="0"/>
              </a:rPr>
              <a:t>Pour les </a:t>
            </a:r>
            <a:r>
              <a:rPr lang="fr-FR" sz="1800" b="1" dirty="0" smtClean="0">
                <a:solidFill>
                  <a:schemeClr val="tx1">
                    <a:lumMod val="50000"/>
                  </a:schemeClr>
                </a:solidFill>
                <a:latin typeface="Josefin Sans" charset="0"/>
              </a:rPr>
              <a:t>logiciels :</a:t>
            </a:r>
            <a:endParaRPr lang="fr-FR" sz="1800" dirty="0">
              <a:solidFill>
                <a:schemeClr val="tx1">
                  <a:lumMod val="50000"/>
                </a:schemeClr>
              </a:solidFill>
              <a:latin typeface="Josefin Sans" charset="0"/>
            </a:endParaRPr>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371" y="1935292"/>
            <a:ext cx="648072" cy="668109"/>
          </a:xfrm>
          <a:prstGeom prst="rect">
            <a:avLst/>
          </a:prstGeom>
        </p:spPr>
      </p:pic>
      <p:sp>
        <p:nvSpPr>
          <p:cNvPr id="10" name="ZoneTexte 9"/>
          <p:cNvSpPr txBox="1"/>
          <p:nvPr/>
        </p:nvSpPr>
        <p:spPr>
          <a:xfrm>
            <a:off x="1403648" y="1766741"/>
            <a:ext cx="6552728" cy="2893100"/>
          </a:xfrm>
          <a:prstGeom prst="rect">
            <a:avLst/>
          </a:prstGeom>
          <a:noFill/>
        </p:spPr>
        <p:txBody>
          <a:bodyPr wrap="square" rtlCol="0">
            <a:spAutoFit/>
          </a:bodyPr>
          <a:lstStyle/>
          <a:p>
            <a:r>
              <a:rPr lang="fr-FR" b="1" u="sng" dirty="0">
                <a:solidFill>
                  <a:schemeClr val="tx1">
                    <a:lumMod val="50000"/>
                  </a:schemeClr>
                </a:solidFill>
                <a:latin typeface="Josefin Sans" charset="0"/>
              </a:rPr>
              <a:t>VS </a:t>
            </a:r>
            <a:r>
              <a:rPr lang="fr-FR" b="1" u="sng" dirty="0" smtClean="0">
                <a:solidFill>
                  <a:schemeClr val="tx1">
                    <a:lumMod val="50000"/>
                  </a:schemeClr>
                </a:solidFill>
                <a:latin typeface="Josefin Sans" charset="0"/>
              </a:rPr>
              <a:t>Code :</a:t>
            </a:r>
          </a:p>
          <a:p>
            <a:r>
              <a:rPr lang="fr-FR" dirty="0">
                <a:solidFill>
                  <a:schemeClr val="tx1">
                    <a:lumMod val="50000"/>
                  </a:schemeClr>
                </a:solidFill>
                <a:latin typeface="Josefin Sans" charset="0"/>
              </a:rPr>
              <a:t>Visual Studio Code </a:t>
            </a:r>
            <a:r>
              <a:rPr lang="fr-FR" dirty="0" smtClean="0">
                <a:solidFill>
                  <a:schemeClr val="tx1">
                    <a:lumMod val="50000"/>
                  </a:schemeClr>
                </a:solidFill>
                <a:latin typeface="Josefin Sans" charset="0"/>
              </a:rPr>
              <a:t>est </a:t>
            </a:r>
            <a:r>
              <a:rPr lang="fr-FR" dirty="0">
                <a:solidFill>
                  <a:schemeClr val="tx1">
                    <a:lumMod val="50000"/>
                  </a:schemeClr>
                </a:solidFill>
                <a:latin typeface="Josefin Sans" charset="0"/>
              </a:rPr>
              <a:t>un éditeur de code open-source développé par Microsoft, supportant de nombreux langages grâce à des extensions. Il offre des fonctionnalités avancées telles que l'</a:t>
            </a:r>
            <a:r>
              <a:rPr lang="fr-FR" dirty="0" err="1">
                <a:solidFill>
                  <a:schemeClr val="tx1">
                    <a:lumMod val="50000"/>
                  </a:schemeClr>
                </a:solidFill>
                <a:latin typeface="Josefin Sans" charset="0"/>
              </a:rPr>
              <a:t>autocomplétion</a:t>
            </a:r>
            <a:r>
              <a:rPr lang="fr-FR" dirty="0">
                <a:solidFill>
                  <a:schemeClr val="tx1">
                    <a:lumMod val="50000"/>
                  </a:schemeClr>
                </a:solidFill>
                <a:latin typeface="Josefin Sans" charset="0"/>
              </a:rPr>
              <a:t>, la coloration syntaxique et le débogage, ainsi qu'une interface graphique personnalisable et réactive.</a:t>
            </a:r>
          </a:p>
          <a:p>
            <a:endParaRPr lang="fr-FR" dirty="0" smtClean="0"/>
          </a:p>
          <a:p>
            <a:r>
              <a:rPr lang="fr-FR" b="1" u="sng" dirty="0" smtClean="0">
                <a:solidFill>
                  <a:schemeClr val="tx1">
                    <a:lumMod val="50000"/>
                  </a:schemeClr>
                </a:solidFill>
                <a:latin typeface="Josefin Sans" charset="0"/>
              </a:rPr>
              <a:t>StarUML :</a:t>
            </a:r>
          </a:p>
          <a:p>
            <a:r>
              <a:rPr lang="fr-FR" dirty="0">
                <a:solidFill>
                  <a:schemeClr val="tx1">
                    <a:lumMod val="50000"/>
                  </a:schemeClr>
                </a:solidFill>
                <a:latin typeface="Josefin Sans" charset="0"/>
              </a:rPr>
              <a:t>StarUML est un outil de modélisation UML open-source offrant une interface conviviale et des fonctionnalités avancées pour la création de diagrammes UML. Il prend en charge la conception de diagrammes de classes, d'activités, de séquences, et bien d'autres encore, facilitant ainsi la visualisation et la communication des concepts de votre projet.</a:t>
            </a: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95" y="3213291"/>
            <a:ext cx="935732" cy="948133"/>
          </a:xfrm>
          <a:prstGeom prst="rect">
            <a:avLst/>
          </a:prstGeom>
        </p:spPr>
      </p:pic>
    </p:spTree>
    <p:extLst>
      <p:ext uri="{BB962C8B-B14F-4D97-AF65-F5344CB8AC3E}">
        <p14:creationId xmlns:p14="http://schemas.microsoft.com/office/powerpoint/2010/main" val="3003035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7704" y="1563638"/>
            <a:ext cx="6534472" cy="3231654"/>
          </a:xfrm>
          <a:prstGeom prst="rect">
            <a:avLst/>
          </a:prstGeom>
        </p:spPr>
        <p:txBody>
          <a:bodyPr wrap="square">
            <a:spAutoFit/>
          </a:bodyPr>
          <a:lstStyle/>
          <a:p>
            <a:r>
              <a:rPr lang="fr-FR" sz="1600" b="1" u="sng" dirty="0">
                <a:latin typeface="Josefin Sans" charset="0"/>
              </a:rPr>
              <a:t>PHP :</a:t>
            </a:r>
          </a:p>
          <a:p>
            <a:r>
              <a:rPr lang="fr-FR" dirty="0">
                <a:latin typeface="Josefin Sans" charset="0"/>
              </a:rPr>
              <a:t>J'ai développé l'application en utilisant PHP natif, un langage de programmation côté serveur largement utilisé pour la création de sites web dynamiques. PHP offre une grande flexibilité et bénéficie d'une large communauté de développeurs, ce qui en fait un choix populaire pour le développement web</a:t>
            </a:r>
            <a:r>
              <a:rPr lang="fr-FR" dirty="0" smtClean="0">
                <a:latin typeface="Josefin Sans" charset="0"/>
              </a:rPr>
              <a:t>.</a:t>
            </a:r>
          </a:p>
          <a:p>
            <a:endParaRPr lang="fr-FR" sz="1600" dirty="0" smtClean="0">
              <a:latin typeface="Josefin Sans" charset="0"/>
            </a:endParaRPr>
          </a:p>
          <a:p>
            <a:r>
              <a:rPr lang="fr-FR" sz="1600" b="1" dirty="0">
                <a:latin typeface="Josefin Sans" charset="0"/>
              </a:rPr>
              <a:t>SQL :</a:t>
            </a:r>
          </a:p>
          <a:p>
            <a:r>
              <a:rPr lang="fr-FR" dirty="0">
                <a:latin typeface="Josefin Sans" charset="0"/>
              </a:rPr>
              <a:t>J'ai utilisé SQL (</a:t>
            </a:r>
            <a:r>
              <a:rPr lang="fr-FR" dirty="0" err="1">
                <a:latin typeface="Josefin Sans" charset="0"/>
              </a:rPr>
              <a:t>Structured</a:t>
            </a:r>
            <a:r>
              <a:rPr lang="fr-FR" dirty="0">
                <a:latin typeface="Josefin Sans" charset="0"/>
              </a:rPr>
              <a:t> </a:t>
            </a:r>
            <a:r>
              <a:rPr lang="fr-FR" dirty="0" err="1">
                <a:latin typeface="Josefin Sans" charset="0"/>
              </a:rPr>
              <a:t>Query</a:t>
            </a:r>
            <a:r>
              <a:rPr lang="fr-FR" dirty="0">
                <a:latin typeface="Josefin Sans" charset="0"/>
              </a:rPr>
              <a:t> </a:t>
            </a:r>
            <a:r>
              <a:rPr lang="fr-FR" dirty="0" err="1">
                <a:latin typeface="Josefin Sans" charset="0"/>
              </a:rPr>
              <a:t>Language</a:t>
            </a:r>
            <a:r>
              <a:rPr lang="fr-FR" dirty="0">
                <a:latin typeface="Josefin Sans" charset="0"/>
              </a:rPr>
              <a:t>) pour la gestion de la base de données de mon application. SQL est un langage standard pour le stockage, la manipulation et la récupération des données dans les bases de données relationnelles. Il me permet d'effectuer des opérations telles que l'insertion, la mise à jour et la récupération des données de manière efficace.</a:t>
            </a:r>
          </a:p>
          <a:p>
            <a:endParaRPr lang="fr-FR" sz="1600" dirty="0">
              <a:latin typeface="Josefin Sans" charset="0"/>
            </a:endParaRPr>
          </a:p>
        </p:txBody>
      </p:sp>
      <p:sp>
        <p:nvSpPr>
          <p:cNvPr id="5" name="Rectangle 4"/>
          <p:cNvSpPr/>
          <p:nvPr/>
        </p:nvSpPr>
        <p:spPr>
          <a:xfrm>
            <a:off x="755576" y="935810"/>
            <a:ext cx="5113900" cy="355803"/>
          </a:xfrm>
          <a:prstGeom prst="rect">
            <a:avLst/>
          </a:prstGeom>
        </p:spPr>
        <p:txBody>
          <a:bodyPr wrap="none">
            <a:spAutoFit/>
          </a:bodyPr>
          <a:lstStyle/>
          <a:p>
            <a:pPr>
              <a:lnSpc>
                <a:spcPct val="107000"/>
              </a:lnSpc>
              <a:spcAft>
                <a:spcPts val="800"/>
              </a:spcAft>
            </a:pPr>
            <a:r>
              <a:rPr lang="fr-FR" sz="1600" b="1" u="sng" dirty="0">
                <a:solidFill>
                  <a:schemeClr val="tx2">
                    <a:lumMod val="50000"/>
                  </a:schemeClr>
                </a:solidFill>
                <a:latin typeface="Josefin Sans" charset="0"/>
                <a:ea typeface="Calibri" panose="020F0502020204030204" pitchFamily="34" charset="0"/>
                <a:cs typeface="Arial" panose="020B0604020202020204" pitchFamily="34" charset="0"/>
              </a:rPr>
              <a:t>langue de programmation et technologie </a:t>
            </a:r>
            <a:r>
              <a:rPr lang="fr-FR" sz="1600" b="1" u="sng" dirty="0" smtClean="0">
                <a:solidFill>
                  <a:schemeClr val="tx2">
                    <a:lumMod val="50000"/>
                  </a:schemeClr>
                </a:solidFill>
                <a:latin typeface="Josefin Sans" charset="0"/>
                <a:ea typeface="Calibri" panose="020F0502020204030204" pitchFamily="34" charset="0"/>
                <a:cs typeface="Arial" panose="020B0604020202020204" pitchFamily="34" charset="0"/>
              </a:rPr>
              <a:t>utiliser :</a:t>
            </a:r>
            <a:endParaRPr lang="fr-FR" sz="1600" b="1" u="sng" dirty="0">
              <a:solidFill>
                <a:schemeClr val="tx2">
                  <a:lumMod val="50000"/>
                </a:schemeClr>
              </a:solidFill>
              <a:latin typeface="Josefin Sans" charset="0"/>
              <a:ea typeface="Calibri" panose="020F0502020204030204" pitchFamily="34" charset="0"/>
              <a:cs typeface="Arial" panose="020B0604020202020204" pitchFamily="34" charset="0"/>
            </a:endParaRPr>
          </a:p>
        </p:txBody>
      </p:sp>
      <p:pic>
        <p:nvPicPr>
          <p:cNvPr id="7"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561964"/>
            <a:ext cx="1005243" cy="1033490"/>
          </a:xfrm>
          <a:prstGeom prst="rect">
            <a:avLst/>
          </a:prstGeom>
        </p:spPr>
      </p:pic>
      <p:pic>
        <p:nvPicPr>
          <p:cNvPr id="8"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70" y="3229689"/>
            <a:ext cx="1008112" cy="872795"/>
          </a:xfrm>
          <a:prstGeom prst="rect">
            <a:avLst/>
          </a:prstGeom>
        </p:spPr>
      </p:pic>
    </p:spTree>
    <p:extLst>
      <p:ext uri="{BB962C8B-B14F-4D97-AF65-F5344CB8AC3E}">
        <p14:creationId xmlns:p14="http://schemas.microsoft.com/office/powerpoint/2010/main" val="4248200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1640" y="771550"/>
            <a:ext cx="6696744" cy="3970318"/>
          </a:xfrm>
          <a:prstGeom prst="rect">
            <a:avLst/>
          </a:prstGeom>
        </p:spPr>
        <p:txBody>
          <a:bodyPr wrap="square">
            <a:spAutoFit/>
          </a:bodyPr>
          <a:lstStyle/>
          <a:p>
            <a:endParaRPr lang="fr-FR" b="1" u="sng" dirty="0" smtClean="0">
              <a:latin typeface="Josefin Sans" charset="0"/>
            </a:endParaRPr>
          </a:p>
          <a:p>
            <a:r>
              <a:rPr lang="fr-FR" b="1" u="sng" dirty="0" smtClean="0">
                <a:latin typeface="Josefin Sans" charset="0"/>
              </a:rPr>
              <a:t>JavaScript :</a:t>
            </a:r>
            <a:endParaRPr lang="fr-FR" b="1" u="sng" dirty="0">
              <a:latin typeface="Josefin Sans" charset="0"/>
            </a:endParaRPr>
          </a:p>
          <a:p>
            <a:r>
              <a:rPr lang="fr-FR" dirty="0">
                <a:latin typeface="Josefin Sans" charset="0"/>
              </a:rPr>
              <a:t>Vous avez utilisé JavaScript, un langage de programmation côté client, pour ajouter des fonctionnalités interactives à </a:t>
            </a:r>
            <a:r>
              <a:rPr lang="fr-FR" dirty="0" smtClean="0">
                <a:latin typeface="Josefin Sans" charset="0"/>
              </a:rPr>
              <a:t>l'application.</a:t>
            </a:r>
          </a:p>
          <a:p>
            <a:endParaRPr lang="fr-FR" dirty="0" smtClean="0">
              <a:latin typeface="Josefin Sans" charset="0"/>
            </a:endParaRPr>
          </a:p>
          <a:p>
            <a:r>
              <a:rPr lang="fr-FR" b="1" u="sng" dirty="0">
                <a:latin typeface="Josefin Sans" charset="0"/>
              </a:rPr>
              <a:t>jQuery :</a:t>
            </a:r>
          </a:p>
          <a:p>
            <a:r>
              <a:rPr lang="fr-FR" dirty="0">
                <a:latin typeface="Josefin Sans" charset="0"/>
              </a:rPr>
              <a:t>Vous avez utilisé la bibliothèque jQuery a simplifié l'écriture de notre code JavaScript. Avec sa syntaxe concise et ses fonctionnalités avancées, nous avons pu manipuler facilement le DOM, effectuer des requêtes AJAX et créer des animations. L'intégration de jQuery a permis d'améliorer l'expérience utilisateur en facilitant la mise à jour dynamique du contenu de la page sans nécessiter de rechargement complet de la page</a:t>
            </a:r>
            <a:r>
              <a:rPr lang="fr-FR" dirty="0" smtClean="0">
                <a:latin typeface="Josefin Sans" charset="0"/>
              </a:rPr>
              <a:t>.</a:t>
            </a:r>
          </a:p>
          <a:p>
            <a:endParaRPr lang="fr-FR" b="1" u="sng" dirty="0">
              <a:latin typeface="Josefin Sans" charset="0"/>
            </a:endParaRPr>
          </a:p>
          <a:p>
            <a:r>
              <a:rPr lang="fr-FR" b="1" u="sng" dirty="0" smtClean="0">
                <a:latin typeface="Josefin Sans" charset="0"/>
              </a:rPr>
              <a:t>Bootstrap </a:t>
            </a:r>
            <a:r>
              <a:rPr lang="fr-FR" b="1" u="sng" dirty="0">
                <a:latin typeface="Josefin Sans" charset="0"/>
              </a:rPr>
              <a:t>: </a:t>
            </a:r>
          </a:p>
          <a:p>
            <a:r>
              <a:rPr lang="fr-FR" dirty="0">
                <a:latin typeface="Josefin Sans" charset="0"/>
              </a:rPr>
              <a:t>Vous avez utilisé Bootstrap, un </a:t>
            </a:r>
            <a:r>
              <a:rPr lang="fr-FR" dirty="0" smtClean="0">
                <a:latin typeface="Josefin Sans" charset="0"/>
              </a:rPr>
              <a:t>Framework </a:t>
            </a:r>
            <a:r>
              <a:rPr lang="fr-FR" dirty="0">
                <a:latin typeface="Josefin Sans" charset="0"/>
              </a:rPr>
              <a:t>CSS, pour faciliter la conception et le style de l'interface utilisateur de l'application. Bootstrap offre des composants prêts à l'emploi, un système de grille flexible et des styles pré-définis qui permettent de créer rapidement une interface utilisateur attrayante et réactive.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17" y="843558"/>
            <a:ext cx="720080" cy="785459"/>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67" y="2139702"/>
            <a:ext cx="845030" cy="72813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42" y="3651870"/>
            <a:ext cx="810344" cy="799506"/>
          </a:xfrm>
          <a:prstGeom prst="rect">
            <a:avLst/>
          </a:prstGeom>
        </p:spPr>
      </p:pic>
    </p:spTree>
    <p:extLst>
      <p:ext uri="{BB962C8B-B14F-4D97-AF65-F5344CB8AC3E}">
        <p14:creationId xmlns:p14="http://schemas.microsoft.com/office/powerpoint/2010/main" val="485866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504" y="123478"/>
            <a:ext cx="8064000" cy="572700"/>
          </a:xfrm>
        </p:spPr>
        <p:txBody>
          <a:bodyPr/>
          <a:lstStyle/>
          <a:p>
            <a:pPr marL="571500" indent="-571500" algn="l">
              <a:buFont typeface="+mj-lt"/>
              <a:buAutoNum type="romanUcPeriod" startAt="5"/>
            </a:pPr>
            <a:r>
              <a:rPr lang="fr-FR" sz="2800" u="sng" dirty="0" smtClean="0">
                <a:solidFill>
                  <a:schemeClr val="accent1">
                    <a:lumMod val="75000"/>
                  </a:schemeClr>
                </a:solidFill>
                <a:latin typeface="Josefin Sans" charset="0"/>
              </a:rPr>
              <a:t>Les interfaces </a:t>
            </a:r>
            <a:r>
              <a:rPr lang="fr-FR" sz="2800" u="sng" dirty="0">
                <a:solidFill>
                  <a:schemeClr val="accent1">
                    <a:lumMod val="75000"/>
                  </a:schemeClr>
                </a:solidFill>
                <a:latin typeface="Josefin Sans" charset="0"/>
              </a:rPr>
              <a:t>de </a:t>
            </a:r>
            <a:r>
              <a:rPr lang="fr-FR" sz="2800" u="sng" dirty="0" smtClean="0">
                <a:solidFill>
                  <a:schemeClr val="accent1">
                    <a:lumMod val="75000"/>
                  </a:schemeClr>
                </a:solidFill>
                <a:latin typeface="Josefin Sans" charset="0"/>
              </a:rPr>
              <a:t>l’application :</a:t>
            </a:r>
            <a:endParaRPr lang="fr-FR" sz="2800" u="sng" dirty="0"/>
          </a:p>
        </p:txBody>
      </p:sp>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l="11779" r="13591" b="11726"/>
          <a:stretch/>
        </p:blipFill>
        <p:spPr>
          <a:xfrm>
            <a:off x="5292078" y="1295351"/>
            <a:ext cx="3384378" cy="2977347"/>
          </a:xfrm>
          <a:prstGeom prst="rect">
            <a:avLst/>
          </a:prstGeom>
        </p:spPr>
      </p:pic>
      <p:sp>
        <p:nvSpPr>
          <p:cNvPr id="7" name="ZoneTexte 6"/>
          <p:cNvSpPr txBox="1"/>
          <p:nvPr/>
        </p:nvSpPr>
        <p:spPr>
          <a:xfrm>
            <a:off x="323528" y="987574"/>
            <a:ext cx="2520280" cy="307777"/>
          </a:xfrm>
          <a:prstGeom prst="rect">
            <a:avLst/>
          </a:prstGeom>
          <a:noFill/>
        </p:spPr>
        <p:txBody>
          <a:bodyPr wrap="square" rtlCol="0">
            <a:spAutoFit/>
          </a:bodyPr>
          <a:lstStyle/>
          <a:p>
            <a:endParaRPr lang="fr-FR" dirty="0"/>
          </a:p>
        </p:txBody>
      </p:sp>
      <p:sp>
        <p:nvSpPr>
          <p:cNvPr id="8" name="TextBox 1"/>
          <p:cNvSpPr txBox="1"/>
          <p:nvPr/>
        </p:nvSpPr>
        <p:spPr>
          <a:xfrm>
            <a:off x="4945744" y="802908"/>
            <a:ext cx="3751010" cy="369332"/>
          </a:xfrm>
          <a:prstGeom prst="rect">
            <a:avLst/>
          </a:prstGeom>
          <a:noFill/>
        </p:spPr>
        <p:txBody>
          <a:bodyPr wrap="square" rtlCol="0">
            <a:spAutoFit/>
          </a:bodyPr>
          <a:lstStyle/>
          <a:p>
            <a:pPr lvl="2" algn="ctr"/>
            <a:r>
              <a:rPr lang="fr-FR" sz="1800" b="1" dirty="0">
                <a:solidFill>
                  <a:schemeClr val="accent5">
                    <a:lumMod val="25000"/>
                  </a:schemeClr>
                </a:solidFill>
                <a:latin typeface="Josefin Sans" charset="0"/>
              </a:rPr>
              <a:t>Interfaces </a:t>
            </a:r>
            <a:r>
              <a:rPr lang="fr-FR" sz="1800" b="1" dirty="0" smtClean="0">
                <a:solidFill>
                  <a:schemeClr val="accent5">
                    <a:lumMod val="25000"/>
                  </a:schemeClr>
                </a:solidFill>
                <a:latin typeface="Josefin Sans" charset="0"/>
              </a:rPr>
              <a:t>d’authentification </a:t>
            </a:r>
            <a:endParaRPr lang="fr-FR" sz="1800" b="1" dirty="0">
              <a:solidFill>
                <a:schemeClr val="accent5">
                  <a:lumMod val="25000"/>
                </a:schemeClr>
              </a:solidFill>
              <a:latin typeface="Josefin Sans" charset="0"/>
            </a:endParaRPr>
          </a:p>
        </p:txBody>
      </p:sp>
      <p:sp>
        <p:nvSpPr>
          <p:cNvPr id="9" name="ZoneTexte 8"/>
          <p:cNvSpPr txBox="1"/>
          <p:nvPr/>
        </p:nvSpPr>
        <p:spPr>
          <a:xfrm>
            <a:off x="730423" y="697787"/>
            <a:ext cx="3219151" cy="369332"/>
          </a:xfrm>
          <a:prstGeom prst="rect">
            <a:avLst/>
          </a:prstGeom>
          <a:noFill/>
        </p:spPr>
        <p:txBody>
          <a:bodyPr wrap="none" rtlCol="0">
            <a:spAutoFit/>
          </a:bodyPr>
          <a:lstStyle/>
          <a:p>
            <a:r>
              <a:rPr lang="fr-FR" sz="1800" b="1" dirty="0">
                <a:latin typeface="Josefin Sans" charset="0"/>
              </a:rPr>
              <a:t>interfaces d'enregistrement</a:t>
            </a:r>
          </a:p>
        </p:txBody>
      </p:sp>
      <p:pic>
        <p:nvPicPr>
          <p:cNvPr id="10" name="Image 9"/>
          <p:cNvPicPr>
            <a:picLocks noChangeAspect="1"/>
          </p:cNvPicPr>
          <p:nvPr/>
        </p:nvPicPr>
        <p:blipFill rotWithShape="1">
          <a:blip r:embed="rId3">
            <a:extLst>
              <a:ext uri="{28A0092B-C50C-407E-A947-70E740481C1C}">
                <a14:useLocalDpi xmlns:a14="http://schemas.microsoft.com/office/drawing/2010/main" val="0"/>
              </a:ext>
            </a:extLst>
          </a:blip>
          <a:srcRect l="8586" r="9351" b="6177"/>
          <a:stretch/>
        </p:blipFill>
        <p:spPr>
          <a:xfrm>
            <a:off x="611560" y="1172240"/>
            <a:ext cx="3456878" cy="3753923"/>
          </a:xfrm>
          <a:prstGeom prst="rect">
            <a:avLst/>
          </a:prstGeom>
        </p:spPr>
      </p:pic>
    </p:spTree>
    <p:extLst>
      <p:ext uri="{BB962C8B-B14F-4D97-AF65-F5344CB8AC3E}">
        <p14:creationId xmlns:p14="http://schemas.microsoft.com/office/powerpoint/2010/main" val="3246323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107504" y="699542"/>
            <a:ext cx="1944763" cy="584775"/>
          </a:xfrm>
          <a:prstGeom prst="rect">
            <a:avLst/>
          </a:prstGeom>
          <a:noFill/>
        </p:spPr>
        <p:txBody>
          <a:bodyPr wrap="none" rtlCol="0">
            <a:spAutoFit/>
          </a:bodyPr>
          <a:lstStyle/>
          <a:p>
            <a:pPr algn="ctr"/>
            <a:r>
              <a:rPr lang="fr-FR" sz="1600" b="1" dirty="0">
                <a:solidFill>
                  <a:schemeClr val="accent6">
                    <a:lumMod val="50000"/>
                  </a:schemeClr>
                </a:solidFill>
              </a:rPr>
              <a:t>Page home </a:t>
            </a:r>
            <a:endParaRPr lang="fr-FR" sz="1600" b="1" dirty="0" smtClean="0">
              <a:solidFill>
                <a:schemeClr val="accent6">
                  <a:lumMod val="50000"/>
                </a:schemeClr>
              </a:solidFill>
            </a:endParaRPr>
          </a:p>
          <a:p>
            <a:pPr algn="ctr"/>
            <a:r>
              <a:rPr lang="fr-FR" sz="1600" b="1" dirty="0" smtClean="0">
                <a:solidFill>
                  <a:schemeClr val="accent6">
                    <a:lumMod val="50000"/>
                  </a:schemeClr>
                </a:solidFill>
              </a:rPr>
              <a:t>après l'inscription</a:t>
            </a:r>
            <a:endParaRPr lang="fr-FR" sz="1600" b="1" dirty="0">
              <a:solidFill>
                <a:schemeClr val="accent6">
                  <a:lumMod val="50000"/>
                </a:schemeClr>
              </a:solidFill>
            </a:endParaRPr>
          </a:p>
        </p:txBody>
      </p:sp>
      <p:sp>
        <p:nvSpPr>
          <p:cNvPr id="7" name="ZoneTexte 6"/>
          <p:cNvSpPr txBox="1"/>
          <p:nvPr/>
        </p:nvSpPr>
        <p:spPr>
          <a:xfrm>
            <a:off x="611560" y="2859782"/>
            <a:ext cx="648072" cy="307777"/>
          </a:xfrm>
          <a:prstGeom prst="rect">
            <a:avLst/>
          </a:prstGeom>
          <a:noFill/>
        </p:spPr>
        <p:txBody>
          <a:bodyPr wrap="square" rtlCol="0">
            <a:spAutoFit/>
          </a:bodyPr>
          <a:lstStyle/>
          <a:p>
            <a:endParaRPr lang="fr-FR" dirty="0"/>
          </a:p>
        </p:txBody>
      </p:sp>
      <p:sp>
        <p:nvSpPr>
          <p:cNvPr id="8" name="ZoneTexte 7"/>
          <p:cNvSpPr txBox="1"/>
          <p:nvPr/>
        </p:nvSpPr>
        <p:spPr>
          <a:xfrm>
            <a:off x="-82487" y="3625150"/>
            <a:ext cx="2324743" cy="523220"/>
          </a:xfrm>
          <a:prstGeom prst="rect">
            <a:avLst/>
          </a:prstGeom>
          <a:noFill/>
        </p:spPr>
        <p:txBody>
          <a:bodyPr wrap="square" rtlCol="0">
            <a:spAutoFit/>
          </a:bodyPr>
          <a:lstStyle/>
          <a:p>
            <a:pPr algn="ctr"/>
            <a:r>
              <a:rPr lang="fr-FR" b="1" dirty="0">
                <a:solidFill>
                  <a:schemeClr val="accent6">
                    <a:lumMod val="50000"/>
                  </a:schemeClr>
                </a:solidFill>
              </a:rPr>
              <a:t>La partie </a:t>
            </a:r>
            <a:endParaRPr lang="fr-FR" b="1" dirty="0" smtClean="0">
              <a:solidFill>
                <a:schemeClr val="accent6">
                  <a:lumMod val="50000"/>
                </a:schemeClr>
              </a:solidFill>
            </a:endParaRPr>
          </a:p>
          <a:p>
            <a:pPr algn="ctr"/>
            <a:r>
              <a:rPr lang="fr-FR" b="1" dirty="0" smtClean="0">
                <a:solidFill>
                  <a:schemeClr val="accent6">
                    <a:lumMod val="50000"/>
                  </a:schemeClr>
                </a:solidFill>
              </a:rPr>
              <a:t>"</a:t>
            </a:r>
            <a:r>
              <a:rPr lang="fr-FR" b="1" dirty="0">
                <a:solidFill>
                  <a:schemeClr val="accent6">
                    <a:lumMod val="50000"/>
                  </a:schemeClr>
                </a:solidFill>
              </a:rPr>
              <a:t>Catégorie de </a:t>
            </a:r>
            <a:r>
              <a:rPr lang="fr-FR" b="1" dirty="0" smtClean="0">
                <a:solidFill>
                  <a:schemeClr val="accent6">
                    <a:lumMod val="50000"/>
                  </a:schemeClr>
                </a:solidFill>
              </a:rPr>
              <a:t>site web</a:t>
            </a:r>
            <a:r>
              <a:rPr lang="fr-FR" b="1" dirty="0">
                <a:solidFill>
                  <a:schemeClr val="accent6">
                    <a:lumMod val="50000"/>
                  </a:schemeClr>
                </a:solidFill>
              </a:rPr>
              <a:t>"</a:t>
            </a:r>
          </a:p>
        </p:txBody>
      </p:sp>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l="2080" r="3617" b="3898"/>
          <a:stretch/>
        </p:blipFill>
        <p:spPr>
          <a:xfrm>
            <a:off x="2242256" y="51470"/>
            <a:ext cx="6525476" cy="2680305"/>
          </a:xfrm>
          <a:prstGeom prst="rect">
            <a:avLst/>
          </a:prstGeom>
        </p:spPr>
      </p:pic>
      <p:pic>
        <p:nvPicPr>
          <p:cNvPr id="10" name="Image 9"/>
          <p:cNvPicPr>
            <a:picLocks noChangeAspect="1"/>
          </p:cNvPicPr>
          <p:nvPr/>
        </p:nvPicPr>
        <p:blipFill rotWithShape="1">
          <a:blip r:embed="rId3">
            <a:extLst>
              <a:ext uri="{28A0092B-C50C-407E-A947-70E740481C1C}">
                <a14:useLocalDpi xmlns:a14="http://schemas.microsoft.com/office/drawing/2010/main" val="0"/>
              </a:ext>
            </a:extLst>
          </a:blip>
          <a:srcRect l="1177" t="3981" r="759" b="11293"/>
          <a:stretch/>
        </p:blipFill>
        <p:spPr>
          <a:xfrm>
            <a:off x="2242255" y="2211709"/>
            <a:ext cx="6666593" cy="2619265"/>
          </a:xfrm>
          <a:prstGeom prst="rect">
            <a:avLst/>
          </a:prstGeom>
        </p:spPr>
      </p:pic>
    </p:spTree>
    <p:extLst>
      <p:ext uri="{BB962C8B-B14F-4D97-AF65-F5344CB8AC3E}">
        <p14:creationId xmlns:p14="http://schemas.microsoft.com/office/powerpoint/2010/main" val="292677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2277" b="59331"/>
          <a:stretch/>
        </p:blipFill>
        <p:spPr>
          <a:xfrm>
            <a:off x="3203848" y="51471"/>
            <a:ext cx="5040560" cy="4896543"/>
          </a:xfrm>
          <a:prstGeom prst="rect">
            <a:avLst/>
          </a:prstGeom>
        </p:spPr>
      </p:pic>
      <p:sp>
        <p:nvSpPr>
          <p:cNvPr id="3" name="ZoneTexte 2"/>
          <p:cNvSpPr txBox="1"/>
          <p:nvPr/>
        </p:nvSpPr>
        <p:spPr>
          <a:xfrm>
            <a:off x="251520" y="267494"/>
            <a:ext cx="1948428" cy="338554"/>
          </a:xfrm>
          <a:prstGeom prst="rect">
            <a:avLst/>
          </a:prstGeom>
          <a:noFill/>
        </p:spPr>
        <p:txBody>
          <a:bodyPr wrap="square" rtlCol="0">
            <a:spAutoFit/>
          </a:bodyPr>
          <a:lstStyle/>
          <a:p>
            <a:r>
              <a:rPr lang="fr-FR" sz="1600" b="1" u="sng" dirty="0">
                <a:solidFill>
                  <a:schemeClr val="accent6">
                    <a:lumMod val="75000"/>
                  </a:schemeClr>
                </a:solidFill>
                <a:latin typeface="Josefin Sans" charset="0"/>
              </a:rPr>
              <a:t>page d'achat </a:t>
            </a:r>
          </a:p>
        </p:txBody>
      </p:sp>
      <p:sp>
        <p:nvSpPr>
          <p:cNvPr id="6" name="Rectangle à coins arrondis 5"/>
          <p:cNvSpPr/>
          <p:nvPr/>
        </p:nvSpPr>
        <p:spPr>
          <a:xfrm>
            <a:off x="251520" y="1203598"/>
            <a:ext cx="2376264" cy="1152128"/>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smtClean="0">
                <a:solidFill>
                  <a:schemeClr val="tx1">
                    <a:lumMod val="75000"/>
                  </a:schemeClr>
                </a:solidFill>
              </a:rPr>
              <a:t>Cliquez sur l'icône de la catégorie </a:t>
            </a:r>
          </a:p>
          <a:p>
            <a:r>
              <a:rPr lang="fr-FR" dirty="0" smtClean="0">
                <a:solidFill>
                  <a:schemeClr val="tx1">
                    <a:lumMod val="75000"/>
                  </a:schemeClr>
                </a:solidFill>
              </a:rPr>
              <a:t>pour </a:t>
            </a:r>
            <a:r>
              <a:rPr lang="fr-FR" dirty="0">
                <a:solidFill>
                  <a:schemeClr val="tx1">
                    <a:lumMod val="75000"/>
                  </a:schemeClr>
                </a:solidFill>
              </a:rPr>
              <a:t>afficher les produits de cette catégorie</a:t>
            </a:r>
          </a:p>
        </p:txBody>
      </p:sp>
      <p:cxnSp>
        <p:nvCxnSpPr>
          <p:cNvPr id="8" name="Connecteur droit avec flèche 7"/>
          <p:cNvCxnSpPr/>
          <p:nvPr/>
        </p:nvCxnSpPr>
        <p:spPr>
          <a:xfrm flipV="1">
            <a:off x="2627784" y="915566"/>
            <a:ext cx="1080120" cy="43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à coins arrondis 8"/>
          <p:cNvSpPr/>
          <p:nvPr/>
        </p:nvSpPr>
        <p:spPr>
          <a:xfrm>
            <a:off x="251520" y="2787774"/>
            <a:ext cx="2376264" cy="1152128"/>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tx1">
                    <a:lumMod val="75000"/>
                  </a:schemeClr>
                </a:solidFill>
              </a:rPr>
              <a:t>Cliquez sur le bouton "Ajouter au panier" pour accéder à la page </a:t>
            </a:r>
            <a:r>
              <a:rPr lang="fr-FR" dirty="0" smtClean="0">
                <a:solidFill>
                  <a:schemeClr val="tx1">
                    <a:lumMod val="75000"/>
                  </a:schemeClr>
                </a:solidFill>
              </a:rPr>
              <a:t>de ce  </a:t>
            </a:r>
            <a:r>
              <a:rPr lang="fr-FR" dirty="0">
                <a:solidFill>
                  <a:schemeClr val="tx1">
                    <a:lumMod val="75000"/>
                  </a:schemeClr>
                </a:solidFill>
              </a:rPr>
              <a:t>produit</a:t>
            </a:r>
          </a:p>
        </p:txBody>
      </p:sp>
      <p:cxnSp>
        <p:nvCxnSpPr>
          <p:cNvPr id="11" name="Connecteur droit avec flèche 10"/>
          <p:cNvCxnSpPr>
            <a:stCxn id="9" idx="3"/>
          </p:cNvCxnSpPr>
          <p:nvPr/>
        </p:nvCxnSpPr>
        <p:spPr>
          <a:xfrm flipV="1">
            <a:off x="2627784" y="2715766"/>
            <a:ext cx="1224136"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2326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14300" b="3806"/>
          <a:stretch/>
        </p:blipFill>
        <p:spPr>
          <a:xfrm>
            <a:off x="1763688" y="33012"/>
            <a:ext cx="4933263" cy="4839748"/>
          </a:xfrm>
          <a:prstGeom prst="rect">
            <a:avLst/>
          </a:prstGeom>
        </p:spPr>
      </p:pic>
      <p:sp>
        <p:nvSpPr>
          <p:cNvPr id="3" name="Rectangle à coins arrondis 2"/>
          <p:cNvSpPr/>
          <p:nvPr/>
        </p:nvSpPr>
        <p:spPr>
          <a:xfrm>
            <a:off x="6670176" y="843558"/>
            <a:ext cx="2267537" cy="1296144"/>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tx1">
                    <a:lumMod val="75000"/>
                  </a:schemeClr>
                </a:solidFill>
              </a:rPr>
              <a:t>Afin de contrôler la quantité du produit et de l'ajouter au </a:t>
            </a:r>
            <a:r>
              <a:rPr lang="fr-FR" dirty="0" smtClean="0">
                <a:solidFill>
                  <a:schemeClr val="tx1">
                    <a:lumMod val="75000"/>
                  </a:schemeClr>
                </a:solidFill>
              </a:rPr>
              <a:t>panier</a:t>
            </a:r>
            <a:r>
              <a:rPr lang="ar-MA" dirty="0" smtClean="0">
                <a:solidFill>
                  <a:schemeClr val="tx1">
                    <a:lumMod val="75000"/>
                  </a:schemeClr>
                </a:solidFill>
              </a:rPr>
              <a:t> </a:t>
            </a:r>
            <a:r>
              <a:rPr lang="fr-FR" dirty="0" smtClean="0">
                <a:solidFill>
                  <a:schemeClr val="tx1">
                    <a:lumMod val="75000"/>
                  </a:schemeClr>
                </a:solidFill>
              </a:rPr>
              <a:t>de client </a:t>
            </a:r>
            <a:endParaRPr lang="fr-FR" dirty="0">
              <a:solidFill>
                <a:schemeClr val="tx1">
                  <a:lumMod val="75000"/>
                </a:schemeClr>
              </a:solidFill>
            </a:endParaRPr>
          </a:p>
        </p:txBody>
      </p:sp>
      <p:cxnSp>
        <p:nvCxnSpPr>
          <p:cNvPr id="5" name="Connecteur droit avec flèche 4"/>
          <p:cNvCxnSpPr>
            <a:stCxn id="3" idx="1"/>
          </p:cNvCxnSpPr>
          <p:nvPr/>
        </p:nvCxnSpPr>
        <p:spPr>
          <a:xfrm flipH="1" flipV="1">
            <a:off x="5004048" y="1131590"/>
            <a:ext cx="166612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18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86" y="689089"/>
            <a:ext cx="8352928" cy="3533800"/>
          </a:xfrm>
          <a:prstGeom prst="rect">
            <a:avLst/>
          </a:prstGeom>
        </p:spPr>
      </p:pic>
      <p:sp>
        <p:nvSpPr>
          <p:cNvPr id="3" name="Rectangle 2"/>
          <p:cNvSpPr/>
          <p:nvPr/>
        </p:nvSpPr>
        <p:spPr>
          <a:xfrm>
            <a:off x="611560" y="104314"/>
            <a:ext cx="6696744" cy="584775"/>
          </a:xfrm>
          <a:prstGeom prst="rect">
            <a:avLst/>
          </a:prstGeom>
        </p:spPr>
        <p:txBody>
          <a:bodyPr wrap="square">
            <a:spAutoFit/>
          </a:bodyPr>
          <a:lstStyle/>
          <a:p>
            <a:r>
              <a:rPr lang="fr-FR" sz="1600" dirty="0">
                <a:solidFill>
                  <a:schemeClr val="tx1">
                    <a:lumMod val="50000"/>
                  </a:schemeClr>
                </a:solidFill>
                <a:latin typeface="Josefin Sans" charset="0"/>
              </a:rPr>
              <a:t>Dans le panier, la quantité du produit peut être modifiée ou retirée </a:t>
            </a:r>
            <a:endParaRPr lang="fr-FR" sz="1600" dirty="0" smtClean="0">
              <a:solidFill>
                <a:schemeClr val="tx1">
                  <a:lumMod val="50000"/>
                </a:schemeClr>
              </a:solidFill>
              <a:latin typeface="Josefin Sans" charset="0"/>
            </a:endParaRPr>
          </a:p>
          <a:p>
            <a:r>
              <a:rPr lang="fr-FR" sz="1600" dirty="0" smtClean="0">
                <a:solidFill>
                  <a:schemeClr val="tx1">
                    <a:lumMod val="50000"/>
                  </a:schemeClr>
                </a:solidFill>
                <a:latin typeface="Josefin Sans" charset="0"/>
              </a:rPr>
              <a:t>du </a:t>
            </a:r>
            <a:r>
              <a:rPr lang="fr-FR" sz="1600" dirty="0">
                <a:solidFill>
                  <a:schemeClr val="tx1">
                    <a:lumMod val="50000"/>
                  </a:schemeClr>
                </a:solidFill>
                <a:latin typeface="Josefin Sans" charset="0"/>
              </a:rPr>
              <a:t>panier sans charger la page</a:t>
            </a:r>
          </a:p>
        </p:txBody>
      </p:sp>
      <p:sp>
        <p:nvSpPr>
          <p:cNvPr id="4" name="Rectangle à coins arrondis 3"/>
          <p:cNvSpPr/>
          <p:nvPr/>
        </p:nvSpPr>
        <p:spPr>
          <a:xfrm>
            <a:off x="3203848" y="3447560"/>
            <a:ext cx="2016224" cy="828092"/>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tx1">
                    <a:lumMod val="75000"/>
                  </a:schemeClr>
                </a:solidFill>
              </a:rPr>
              <a:t>Cliquez sur le bouton modifier pour modifier le quantité de produit</a:t>
            </a:r>
          </a:p>
        </p:txBody>
      </p:sp>
      <p:cxnSp>
        <p:nvCxnSpPr>
          <p:cNvPr id="6" name="Connecteur droit avec flèche 5"/>
          <p:cNvCxnSpPr/>
          <p:nvPr/>
        </p:nvCxnSpPr>
        <p:spPr>
          <a:xfrm flipV="1">
            <a:off x="4067944" y="2859782"/>
            <a:ext cx="93610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à coins arrondis 6"/>
          <p:cNvSpPr/>
          <p:nvPr/>
        </p:nvSpPr>
        <p:spPr>
          <a:xfrm>
            <a:off x="611560" y="3987620"/>
            <a:ext cx="1368152" cy="576064"/>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tx1">
                    <a:lumMod val="75000"/>
                  </a:schemeClr>
                </a:solidFill>
              </a:rPr>
              <a:t>Retour à la page d'achat</a:t>
            </a:r>
          </a:p>
        </p:txBody>
      </p:sp>
      <p:cxnSp>
        <p:nvCxnSpPr>
          <p:cNvPr id="9" name="Connecteur droit avec flèche 8"/>
          <p:cNvCxnSpPr>
            <a:stCxn id="7" idx="0"/>
          </p:cNvCxnSpPr>
          <p:nvPr/>
        </p:nvCxnSpPr>
        <p:spPr>
          <a:xfrm flipH="1" flipV="1">
            <a:off x="1115616" y="3447560"/>
            <a:ext cx="180020" cy="540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5848165" y="4214979"/>
            <a:ext cx="1512168" cy="576064"/>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tx1">
                    <a:lumMod val="75000"/>
                  </a:schemeClr>
                </a:solidFill>
              </a:rPr>
              <a:t>Aller à la page de paiement</a:t>
            </a:r>
          </a:p>
        </p:txBody>
      </p:sp>
      <p:cxnSp>
        <p:nvCxnSpPr>
          <p:cNvPr id="15" name="Connecteur droit avec flèche 14"/>
          <p:cNvCxnSpPr>
            <a:stCxn id="13" idx="0"/>
          </p:cNvCxnSpPr>
          <p:nvPr/>
        </p:nvCxnSpPr>
        <p:spPr>
          <a:xfrm flipV="1">
            <a:off x="6604249" y="3717590"/>
            <a:ext cx="920079" cy="497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7955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2881" t="5217" r="4222" b="34870"/>
          <a:stretch/>
        </p:blipFill>
        <p:spPr>
          <a:xfrm>
            <a:off x="2267744" y="195486"/>
            <a:ext cx="6120680" cy="4464496"/>
          </a:xfrm>
          <a:prstGeom prst="rect">
            <a:avLst/>
          </a:prstGeom>
        </p:spPr>
      </p:pic>
      <p:sp>
        <p:nvSpPr>
          <p:cNvPr id="3" name="Rectangle 2"/>
          <p:cNvSpPr/>
          <p:nvPr/>
        </p:nvSpPr>
        <p:spPr>
          <a:xfrm>
            <a:off x="107504" y="1408649"/>
            <a:ext cx="1968555" cy="830997"/>
          </a:xfrm>
          <a:prstGeom prst="rect">
            <a:avLst/>
          </a:prstGeom>
        </p:spPr>
        <p:txBody>
          <a:bodyPr wrap="square">
            <a:spAutoFit/>
          </a:bodyPr>
          <a:lstStyle/>
          <a:p>
            <a:r>
              <a:rPr lang="fr-FR" sz="1600" b="1" dirty="0">
                <a:latin typeface="Josefin Sans" charset="0"/>
              </a:rPr>
              <a:t>Remplissez tous les champs pour finaliser l'achat</a:t>
            </a:r>
          </a:p>
        </p:txBody>
      </p:sp>
    </p:spTree>
    <p:extLst>
      <p:ext uri="{BB962C8B-B14F-4D97-AF65-F5344CB8AC3E}">
        <p14:creationId xmlns:p14="http://schemas.microsoft.com/office/powerpoint/2010/main" val="26341018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b="62909"/>
          <a:stretch/>
        </p:blipFill>
        <p:spPr>
          <a:xfrm>
            <a:off x="3851920" y="325088"/>
            <a:ext cx="3888431" cy="3542806"/>
          </a:xfrm>
          <a:prstGeom prst="rect">
            <a:avLst/>
          </a:prstGeom>
        </p:spPr>
      </p:pic>
      <p:sp>
        <p:nvSpPr>
          <p:cNvPr id="4" name="Rectangle 3"/>
          <p:cNvSpPr/>
          <p:nvPr/>
        </p:nvSpPr>
        <p:spPr>
          <a:xfrm>
            <a:off x="467544" y="699542"/>
            <a:ext cx="2592288" cy="1323439"/>
          </a:xfrm>
          <a:prstGeom prst="rect">
            <a:avLst/>
          </a:prstGeom>
        </p:spPr>
        <p:txBody>
          <a:bodyPr wrap="square">
            <a:spAutoFit/>
          </a:bodyPr>
          <a:lstStyle/>
          <a:p>
            <a:r>
              <a:rPr lang="fr-FR" sz="1600" b="1" dirty="0">
                <a:latin typeface="Josefin Sans" charset="0"/>
              </a:rPr>
              <a:t>Il existe deux façons de payer en ligne avec PayPal ou avec une carte </a:t>
            </a:r>
            <a:r>
              <a:rPr lang="fr-FR" sz="1600" b="1" dirty="0" smtClean="0">
                <a:latin typeface="Josefin Sans" charset="0"/>
              </a:rPr>
              <a:t>bancaire</a:t>
            </a:r>
          </a:p>
          <a:p>
            <a:endParaRPr lang="fr-FR" sz="1600" b="1" dirty="0">
              <a:latin typeface="Josefin Sans" charset="0"/>
            </a:endParaRPr>
          </a:p>
        </p:txBody>
      </p:sp>
    </p:spTree>
    <p:extLst>
      <p:ext uri="{BB962C8B-B14F-4D97-AF65-F5344CB8AC3E}">
        <p14:creationId xmlns:p14="http://schemas.microsoft.com/office/powerpoint/2010/main" val="13573331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txBox="1">
            <a:spLocks/>
          </p:cNvSpPr>
          <p:nvPr/>
        </p:nvSpPr>
        <p:spPr>
          <a:xfrm>
            <a:off x="606287" y="153498"/>
            <a:ext cx="2915816" cy="9361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000" b="1" u="sng" dirty="0" smtClean="0">
                <a:solidFill>
                  <a:schemeClr val="accent4"/>
                </a:solidFill>
                <a:latin typeface="Josefin Sans" charset="0"/>
              </a:rPr>
              <a:t>Sommaire</a:t>
            </a:r>
            <a:endParaRPr lang="fr-FR" sz="4000" b="1" u="sng" dirty="0">
              <a:solidFill>
                <a:schemeClr val="accent4"/>
              </a:solidFill>
              <a:latin typeface="Josefin Sans" charset="0"/>
            </a:endParaRPr>
          </a:p>
        </p:txBody>
      </p:sp>
      <p:sp>
        <p:nvSpPr>
          <p:cNvPr id="4" name="ZoneTexte 3"/>
          <p:cNvSpPr txBox="1"/>
          <p:nvPr/>
        </p:nvSpPr>
        <p:spPr>
          <a:xfrm>
            <a:off x="1691680" y="1275606"/>
            <a:ext cx="2448272" cy="307777"/>
          </a:xfrm>
          <a:prstGeom prst="rect">
            <a:avLst/>
          </a:prstGeom>
          <a:noFill/>
        </p:spPr>
        <p:txBody>
          <a:bodyPr wrap="square" rtlCol="0">
            <a:spAutoFit/>
          </a:bodyPr>
          <a:lstStyle/>
          <a:p>
            <a:endParaRPr lang="fr-FR" dirty="0"/>
          </a:p>
        </p:txBody>
      </p:sp>
      <p:sp>
        <p:nvSpPr>
          <p:cNvPr id="5" name="Titre 4"/>
          <p:cNvSpPr txBox="1">
            <a:spLocks/>
          </p:cNvSpPr>
          <p:nvPr/>
        </p:nvSpPr>
        <p:spPr>
          <a:xfrm>
            <a:off x="506896" y="987574"/>
            <a:ext cx="5495672" cy="39223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00050" indent="-400050">
              <a:lnSpc>
                <a:spcPct val="150000"/>
              </a:lnSpc>
              <a:buClr>
                <a:schemeClr val="tx1">
                  <a:lumMod val="75000"/>
                </a:schemeClr>
              </a:buClr>
              <a:buFont typeface="+mj-lt"/>
              <a:buAutoNum type="romanUcPeriod"/>
            </a:pPr>
            <a:r>
              <a:rPr lang="fr-FR" sz="1800" b="1" dirty="0" smtClean="0">
                <a:solidFill>
                  <a:schemeClr val="accent1">
                    <a:lumMod val="75000"/>
                  </a:schemeClr>
                </a:solidFill>
                <a:latin typeface="Josefin Sans" charset="0"/>
              </a:rPr>
              <a:t>Introduction</a:t>
            </a:r>
            <a:endParaRPr lang="fr-FR" sz="1800" b="1" dirty="0">
              <a:solidFill>
                <a:schemeClr val="accent1">
                  <a:lumMod val="75000"/>
                </a:schemeClr>
              </a:solidFill>
              <a:latin typeface="Josefin Sans" charset="0"/>
            </a:endParaRPr>
          </a:p>
          <a:p>
            <a:pPr marL="400050" indent="-400050">
              <a:lnSpc>
                <a:spcPct val="150000"/>
              </a:lnSpc>
              <a:buClr>
                <a:schemeClr val="tx1">
                  <a:lumMod val="75000"/>
                </a:schemeClr>
              </a:buClr>
              <a:buFont typeface="+mj-lt"/>
              <a:buAutoNum type="romanUcPeriod"/>
            </a:pPr>
            <a:r>
              <a:rPr lang="fr-FR" sz="1800" b="1" dirty="0" smtClean="0">
                <a:solidFill>
                  <a:schemeClr val="accent1">
                    <a:lumMod val="75000"/>
                  </a:schemeClr>
                </a:solidFill>
                <a:latin typeface="Josefin Sans" charset="0"/>
              </a:rPr>
              <a:t> Présentation du Projet</a:t>
            </a:r>
            <a:r>
              <a:rPr lang="fr-FR" sz="2400" b="1" dirty="0" smtClean="0">
                <a:solidFill>
                  <a:schemeClr val="accent1">
                    <a:lumMod val="75000"/>
                  </a:schemeClr>
                </a:solidFill>
                <a:latin typeface="Josefin Sans" charset="0"/>
              </a:rPr>
              <a:t/>
            </a:r>
            <a:br>
              <a:rPr lang="fr-FR" sz="2400" b="1" dirty="0" smtClean="0">
                <a:solidFill>
                  <a:schemeClr val="accent1">
                    <a:lumMod val="75000"/>
                  </a:schemeClr>
                </a:solidFill>
                <a:latin typeface="Josefin Sans" charset="0"/>
              </a:rPr>
            </a:br>
            <a:r>
              <a:rPr lang="fr-FR" sz="2400" b="1" dirty="0" smtClean="0">
                <a:solidFill>
                  <a:schemeClr val="accent1">
                    <a:lumMod val="75000"/>
                  </a:schemeClr>
                </a:solidFill>
                <a:latin typeface="Josefin Sans" charset="0"/>
              </a:rPr>
              <a:t>  </a:t>
            </a:r>
            <a:r>
              <a:rPr lang="fr-FR" sz="2000" b="1" dirty="0" smtClean="0">
                <a:solidFill>
                  <a:schemeClr val="accent1">
                    <a:lumMod val="75000"/>
                  </a:schemeClr>
                </a:solidFill>
                <a:latin typeface="Josefin Sans" charset="0"/>
              </a:rPr>
              <a:t>1. </a:t>
            </a:r>
            <a:r>
              <a:rPr lang="fr-FR" sz="1800" b="1" dirty="0" smtClean="0">
                <a:solidFill>
                  <a:schemeClr val="accent1">
                    <a:lumMod val="75000"/>
                  </a:schemeClr>
                </a:solidFill>
                <a:latin typeface="Josefin Sans" charset="0"/>
              </a:rPr>
              <a:t>Objectif du Project</a:t>
            </a:r>
            <a:br>
              <a:rPr lang="fr-FR" sz="1800" b="1" dirty="0" smtClean="0">
                <a:solidFill>
                  <a:schemeClr val="accent1">
                    <a:lumMod val="75000"/>
                  </a:schemeClr>
                </a:solidFill>
                <a:latin typeface="Josefin Sans" charset="0"/>
              </a:rPr>
            </a:br>
            <a:r>
              <a:rPr lang="fr-FR" sz="1800" b="1" dirty="0" smtClean="0">
                <a:solidFill>
                  <a:schemeClr val="accent1">
                    <a:lumMod val="75000"/>
                  </a:schemeClr>
                </a:solidFill>
                <a:latin typeface="Josefin Sans" charset="0"/>
              </a:rPr>
              <a:t>  2. Analyse des besoins de l’utilisateurs</a:t>
            </a:r>
            <a:br>
              <a:rPr lang="fr-FR" sz="1800" b="1" dirty="0" smtClean="0">
                <a:solidFill>
                  <a:schemeClr val="accent1">
                    <a:lumMod val="75000"/>
                  </a:schemeClr>
                </a:solidFill>
                <a:latin typeface="Josefin Sans" charset="0"/>
              </a:rPr>
            </a:br>
            <a:r>
              <a:rPr lang="fr-FR" sz="1800" b="1" dirty="0" smtClean="0">
                <a:solidFill>
                  <a:schemeClr val="accent1">
                    <a:lumMod val="75000"/>
                  </a:schemeClr>
                </a:solidFill>
                <a:latin typeface="Josefin Sans" charset="0"/>
              </a:rPr>
              <a:t>  3. Risques et avantages</a:t>
            </a:r>
            <a:endParaRPr lang="fr-FR" sz="1800" b="1" dirty="0">
              <a:solidFill>
                <a:schemeClr val="accent1">
                  <a:lumMod val="75000"/>
                </a:schemeClr>
              </a:solidFill>
              <a:latin typeface="Josefin Sans" charset="0"/>
            </a:endParaRPr>
          </a:p>
          <a:p>
            <a:pPr marL="400050" indent="-400050">
              <a:lnSpc>
                <a:spcPct val="150000"/>
              </a:lnSpc>
              <a:buClr>
                <a:schemeClr val="tx1">
                  <a:lumMod val="75000"/>
                </a:schemeClr>
              </a:buClr>
              <a:buFont typeface="+mj-lt"/>
              <a:buAutoNum type="romanUcPeriod"/>
            </a:pPr>
            <a:r>
              <a:rPr lang="fr-FR" sz="1800" b="1" dirty="0" smtClean="0">
                <a:solidFill>
                  <a:schemeClr val="accent1">
                    <a:lumMod val="75000"/>
                  </a:schemeClr>
                </a:solidFill>
                <a:latin typeface="Josefin Sans" charset="0"/>
              </a:rPr>
              <a:t> Conception du projet</a:t>
            </a:r>
          </a:p>
          <a:p>
            <a:pPr marL="400050" indent="-400050">
              <a:lnSpc>
                <a:spcPct val="150000"/>
              </a:lnSpc>
              <a:buClr>
                <a:schemeClr val="tx1">
                  <a:lumMod val="75000"/>
                </a:schemeClr>
              </a:buClr>
              <a:buFont typeface="+mj-lt"/>
              <a:buAutoNum type="romanUcPeriod"/>
            </a:pPr>
            <a:r>
              <a:rPr lang="fr-FR" sz="1800" b="1" dirty="0" smtClean="0">
                <a:solidFill>
                  <a:schemeClr val="accent1">
                    <a:lumMod val="75000"/>
                  </a:schemeClr>
                </a:solidFill>
                <a:latin typeface="Josefin Sans" charset="0"/>
              </a:rPr>
              <a:t>Technologies utilisées</a:t>
            </a:r>
            <a:endParaRPr lang="fr-FR" sz="1800" b="1" dirty="0">
              <a:solidFill>
                <a:schemeClr val="accent1">
                  <a:lumMod val="75000"/>
                </a:schemeClr>
              </a:solidFill>
              <a:latin typeface="Josefin Sans" charset="0"/>
            </a:endParaRPr>
          </a:p>
          <a:p>
            <a:pPr marL="400050" indent="-400050">
              <a:lnSpc>
                <a:spcPct val="150000"/>
              </a:lnSpc>
              <a:buClr>
                <a:schemeClr val="tx1">
                  <a:lumMod val="75000"/>
                </a:schemeClr>
              </a:buClr>
              <a:buFont typeface="+mj-lt"/>
              <a:buAutoNum type="romanUcPeriod"/>
            </a:pPr>
            <a:r>
              <a:rPr lang="fr-FR" sz="1800" b="1" dirty="0" smtClean="0">
                <a:solidFill>
                  <a:schemeClr val="accent1">
                    <a:lumMod val="75000"/>
                  </a:schemeClr>
                </a:solidFill>
                <a:latin typeface="Josefin Sans" charset="0"/>
              </a:rPr>
              <a:t>Présentation des interfaces de l’application </a:t>
            </a:r>
            <a:endParaRPr lang="fr-FR" sz="1800" b="1" dirty="0">
              <a:solidFill>
                <a:schemeClr val="accent1">
                  <a:lumMod val="75000"/>
                </a:schemeClr>
              </a:solidFill>
              <a:latin typeface="Josefin Sans" charset="0"/>
            </a:endParaRPr>
          </a:p>
        </p:txBody>
      </p:sp>
    </p:spTree>
    <p:extLst>
      <p:ext uri="{BB962C8B-B14F-4D97-AF65-F5344CB8AC3E}">
        <p14:creationId xmlns:p14="http://schemas.microsoft.com/office/powerpoint/2010/main" val="296221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79512" y="195486"/>
            <a:ext cx="2808312" cy="400110"/>
          </a:xfrm>
          <a:prstGeom prst="rect">
            <a:avLst/>
          </a:prstGeom>
          <a:noFill/>
        </p:spPr>
        <p:txBody>
          <a:bodyPr wrap="square" rtlCol="0">
            <a:spAutoFit/>
          </a:bodyPr>
          <a:lstStyle/>
          <a:p>
            <a:r>
              <a:rPr lang="fr-FR" sz="2000" b="1" u="sng" dirty="0" smtClean="0">
                <a:solidFill>
                  <a:schemeClr val="tx1">
                    <a:lumMod val="50000"/>
                  </a:schemeClr>
                </a:solidFill>
                <a:latin typeface="Josefin Sans" charset="0"/>
              </a:rPr>
              <a:t>Dashboard Admin :</a:t>
            </a:r>
            <a:endParaRPr lang="fr-FR" sz="2000" b="1" u="sng" dirty="0">
              <a:solidFill>
                <a:schemeClr val="tx1">
                  <a:lumMod val="50000"/>
                </a:schemeClr>
              </a:solidFill>
              <a:latin typeface="Josefin Sans" charset="0"/>
            </a:endParaRPr>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l="1500" b="4053"/>
          <a:stretch/>
        </p:blipFill>
        <p:spPr>
          <a:xfrm>
            <a:off x="323528" y="771550"/>
            <a:ext cx="8515672" cy="4248472"/>
          </a:xfrm>
          <a:prstGeom prst="rect">
            <a:avLst/>
          </a:prstGeom>
        </p:spPr>
      </p:pic>
    </p:spTree>
    <p:extLst>
      <p:ext uri="{BB962C8B-B14F-4D97-AF65-F5344CB8AC3E}">
        <p14:creationId xmlns:p14="http://schemas.microsoft.com/office/powerpoint/2010/main" val="812613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915566"/>
            <a:ext cx="8136904" cy="3828162"/>
          </a:xfrm>
          <a:prstGeom prst="rect">
            <a:avLst/>
          </a:prstGeom>
        </p:spPr>
      </p:pic>
      <p:sp>
        <p:nvSpPr>
          <p:cNvPr id="4" name="ZoneTexte 3"/>
          <p:cNvSpPr txBox="1"/>
          <p:nvPr/>
        </p:nvSpPr>
        <p:spPr>
          <a:xfrm>
            <a:off x="211807" y="135818"/>
            <a:ext cx="2603598" cy="400110"/>
          </a:xfrm>
          <a:prstGeom prst="rect">
            <a:avLst/>
          </a:prstGeom>
          <a:noFill/>
        </p:spPr>
        <p:txBody>
          <a:bodyPr wrap="none" rtlCol="0">
            <a:spAutoFit/>
          </a:bodyPr>
          <a:lstStyle/>
          <a:p>
            <a:r>
              <a:rPr lang="fr-FR" sz="2000" dirty="0">
                <a:solidFill>
                  <a:schemeClr val="tx1">
                    <a:lumMod val="50000"/>
                  </a:schemeClr>
                </a:solidFill>
                <a:latin typeface="Josefin Sans" charset="0"/>
              </a:rPr>
              <a:t>Liste des catégories </a:t>
            </a:r>
            <a:r>
              <a:rPr lang="fr-FR" sz="2000" dirty="0" smtClean="0">
                <a:solidFill>
                  <a:schemeClr val="tx1">
                    <a:lumMod val="50000"/>
                  </a:schemeClr>
                </a:solidFill>
                <a:latin typeface="Josefin Sans" charset="0"/>
              </a:rPr>
              <a:t>:</a:t>
            </a:r>
            <a:endParaRPr lang="fr-FR" sz="2000" dirty="0">
              <a:solidFill>
                <a:schemeClr val="tx1">
                  <a:lumMod val="50000"/>
                </a:schemeClr>
              </a:solidFill>
              <a:latin typeface="Josefin Sans" charset="0"/>
            </a:endParaRPr>
          </a:p>
        </p:txBody>
      </p:sp>
    </p:spTree>
    <p:extLst>
      <p:ext uri="{BB962C8B-B14F-4D97-AF65-F5344CB8AC3E}">
        <p14:creationId xmlns:p14="http://schemas.microsoft.com/office/powerpoint/2010/main" val="87425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771550"/>
            <a:ext cx="8064896" cy="4013007"/>
          </a:xfrm>
          <a:prstGeom prst="rect">
            <a:avLst/>
          </a:prstGeom>
        </p:spPr>
      </p:pic>
      <p:sp>
        <p:nvSpPr>
          <p:cNvPr id="4" name="ZoneTexte 3"/>
          <p:cNvSpPr txBox="1"/>
          <p:nvPr/>
        </p:nvSpPr>
        <p:spPr>
          <a:xfrm>
            <a:off x="107504" y="121160"/>
            <a:ext cx="2880320" cy="400110"/>
          </a:xfrm>
          <a:prstGeom prst="rect">
            <a:avLst/>
          </a:prstGeom>
          <a:noFill/>
        </p:spPr>
        <p:txBody>
          <a:bodyPr wrap="square" rtlCol="0">
            <a:spAutoFit/>
          </a:bodyPr>
          <a:lstStyle/>
          <a:p>
            <a:r>
              <a:rPr lang="fr-FR" sz="2000" dirty="0">
                <a:solidFill>
                  <a:schemeClr val="tx1">
                    <a:lumMod val="50000"/>
                  </a:schemeClr>
                </a:solidFill>
                <a:latin typeface="Josefin Sans" charset="0"/>
              </a:rPr>
              <a:t>Liste de </a:t>
            </a:r>
            <a:r>
              <a:rPr lang="fr-FR" sz="2000" dirty="0" smtClean="0">
                <a:solidFill>
                  <a:schemeClr val="tx1">
                    <a:lumMod val="50000"/>
                  </a:schemeClr>
                </a:solidFill>
                <a:latin typeface="Josefin Sans" charset="0"/>
              </a:rPr>
              <a:t>produits </a:t>
            </a:r>
            <a:r>
              <a:rPr lang="fr-FR" dirty="0" smtClean="0"/>
              <a:t>:</a:t>
            </a:r>
            <a:endParaRPr lang="fr-FR" dirty="0"/>
          </a:p>
        </p:txBody>
      </p:sp>
    </p:spTree>
    <p:extLst>
      <p:ext uri="{BB962C8B-B14F-4D97-AF65-F5344CB8AC3E}">
        <p14:creationId xmlns:p14="http://schemas.microsoft.com/office/powerpoint/2010/main" val="4288577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5218" t="2896"/>
          <a:stretch/>
        </p:blipFill>
        <p:spPr>
          <a:xfrm>
            <a:off x="251520" y="1203597"/>
            <a:ext cx="8665740" cy="3744417"/>
          </a:xfrm>
          <a:prstGeom prst="rect">
            <a:avLst/>
          </a:prstGeom>
        </p:spPr>
      </p:pic>
      <p:sp>
        <p:nvSpPr>
          <p:cNvPr id="3" name="ZoneTexte 2"/>
          <p:cNvSpPr txBox="1"/>
          <p:nvPr/>
        </p:nvSpPr>
        <p:spPr>
          <a:xfrm>
            <a:off x="107504" y="121160"/>
            <a:ext cx="2880320" cy="400110"/>
          </a:xfrm>
          <a:prstGeom prst="rect">
            <a:avLst/>
          </a:prstGeom>
          <a:noFill/>
        </p:spPr>
        <p:txBody>
          <a:bodyPr wrap="square" rtlCol="0">
            <a:spAutoFit/>
          </a:bodyPr>
          <a:lstStyle/>
          <a:p>
            <a:r>
              <a:rPr lang="fr-FR" sz="2000" dirty="0">
                <a:solidFill>
                  <a:schemeClr val="tx1">
                    <a:lumMod val="50000"/>
                  </a:schemeClr>
                </a:solidFill>
                <a:latin typeface="Josefin Sans" charset="0"/>
              </a:rPr>
              <a:t>Liste </a:t>
            </a:r>
            <a:r>
              <a:rPr lang="fr-FR" sz="2000" dirty="0" smtClean="0">
                <a:solidFill>
                  <a:schemeClr val="tx1">
                    <a:lumMod val="50000"/>
                  </a:schemeClr>
                </a:solidFill>
                <a:latin typeface="Josefin Sans" charset="0"/>
              </a:rPr>
              <a:t>de commandes </a:t>
            </a:r>
            <a:r>
              <a:rPr lang="fr-FR" dirty="0" smtClean="0"/>
              <a:t>:</a:t>
            </a:r>
            <a:endParaRPr lang="fr-FR" dirty="0"/>
          </a:p>
        </p:txBody>
      </p:sp>
      <p:sp>
        <p:nvSpPr>
          <p:cNvPr id="4" name="ZoneTexte 3"/>
          <p:cNvSpPr txBox="1"/>
          <p:nvPr/>
        </p:nvSpPr>
        <p:spPr>
          <a:xfrm>
            <a:off x="107504" y="506547"/>
            <a:ext cx="8036702" cy="584775"/>
          </a:xfrm>
          <a:prstGeom prst="rect">
            <a:avLst/>
          </a:prstGeom>
          <a:noFill/>
        </p:spPr>
        <p:txBody>
          <a:bodyPr wrap="square" rtlCol="0">
            <a:spAutoFit/>
          </a:bodyPr>
          <a:lstStyle/>
          <a:p>
            <a:r>
              <a:rPr lang="fr-FR" sz="1600" dirty="0">
                <a:solidFill>
                  <a:schemeClr val="tx1">
                    <a:lumMod val="75000"/>
                  </a:schemeClr>
                </a:solidFill>
                <a:latin typeface="Josefin Sans" charset="0"/>
              </a:rPr>
              <a:t>L'administrateur voit toutes les commandes des clients et définit le statut de la commande (en cours ou livrée) ainsi que supprime la commande de la table</a:t>
            </a:r>
          </a:p>
        </p:txBody>
      </p:sp>
    </p:spTree>
    <p:extLst>
      <p:ext uri="{BB962C8B-B14F-4D97-AF65-F5344CB8AC3E}">
        <p14:creationId xmlns:p14="http://schemas.microsoft.com/office/powerpoint/2010/main" val="27349014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5576" y="1351299"/>
            <a:ext cx="7920880" cy="2523768"/>
          </a:xfrm>
          <a:prstGeom prst="rect">
            <a:avLst/>
          </a:prstGeom>
          <a:noFill/>
        </p:spPr>
        <p:txBody>
          <a:bodyPr wrap="square" rtlCol="0">
            <a:spAutoFit/>
          </a:bodyPr>
          <a:lstStyle/>
          <a:p>
            <a:endParaRPr lang="fr-FR" dirty="0"/>
          </a:p>
          <a:p>
            <a:r>
              <a:rPr lang="fr-FR" sz="1800" dirty="0">
                <a:solidFill>
                  <a:schemeClr val="tx2">
                    <a:lumMod val="50000"/>
                  </a:schemeClr>
                </a:solidFill>
                <a:latin typeface="Josefin Sans" charset="0"/>
              </a:rPr>
              <a:t>En conclusion, ce projet de développement d'un site web pour l'épicerie bio Freshvery a été réalisé en solo avec succès. J'ai conçu et développé un site web innovant, convivial et fonctionnel, mettant en valeur les valeurs éthiques de Freshvery. J'ai utilisé des technologies telles que PHP, MySQL, JavaScript, jQuery, Bootstrap et CSS3 pour créer une expérience d'achat en ligne pratique et agréable pour les clients. J'espère que cette présentation a pu vous donner un aperçu du travail accompli et je suis disponible pour répondre à toutes vos questions. Merci de votre attention</a:t>
            </a:r>
          </a:p>
        </p:txBody>
      </p:sp>
      <p:sp>
        <p:nvSpPr>
          <p:cNvPr id="6" name="ZoneTexte 5"/>
          <p:cNvSpPr txBox="1"/>
          <p:nvPr/>
        </p:nvSpPr>
        <p:spPr>
          <a:xfrm>
            <a:off x="521804" y="889346"/>
            <a:ext cx="8388424" cy="461665"/>
          </a:xfrm>
          <a:prstGeom prst="rect">
            <a:avLst/>
          </a:prstGeom>
          <a:noFill/>
        </p:spPr>
        <p:txBody>
          <a:bodyPr wrap="square" rtlCol="0">
            <a:spAutoFit/>
          </a:bodyPr>
          <a:lstStyle/>
          <a:p>
            <a:pPr algn="ctr"/>
            <a:r>
              <a:rPr lang="fr-FR" sz="2400" b="1" u="sng" dirty="0" smtClean="0">
                <a:solidFill>
                  <a:schemeClr val="accent6">
                    <a:lumMod val="75000"/>
                  </a:schemeClr>
                </a:solidFill>
                <a:latin typeface="Josefin Sans" charset="0"/>
              </a:rPr>
              <a:t>Conclusion :</a:t>
            </a:r>
            <a:endParaRPr lang="fr-FR" sz="2400" b="1" u="sng" dirty="0">
              <a:solidFill>
                <a:schemeClr val="accent6">
                  <a:lumMod val="75000"/>
                </a:schemeClr>
              </a:solidFill>
            </a:endParaRPr>
          </a:p>
        </p:txBody>
      </p:sp>
    </p:spTree>
    <p:extLst>
      <p:ext uri="{BB962C8B-B14F-4D97-AF65-F5344CB8AC3E}">
        <p14:creationId xmlns:p14="http://schemas.microsoft.com/office/powerpoint/2010/main" val="1701884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863807" y="605949"/>
            <a:ext cx="806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9pPr>
          </a:lstStyle>
          <a:p>
            <a:pPr marL="571500" indent="-571500" algn="l">
              <a:buFont typeface="+mj-lt"/>
              <a:buAutoNum type="romanUcPeriod"/>
            </a:pPr>
            <a:r>
              <a:rPr lang="fr-FR" sz="3200" u="sng" dirty="0" smtClean="0"/>
              <a:t>Introduction:</a:t>
            </a:r>
            <a:endParaRPr lang="fr-FR" u="sng" dirty="0"/>
          </a:p>
        </p:txBody>
      </p:sp>
      <p:sp>
        <p:nvSpPr>
          <p:cNvPr id="5" name="Espace réservé du texte 2"/>
          <p:cNvSpPr txBox="1">
            <a:spLocks/>
          </p:cNvSpPr>
          <p:nvPr/>
        </p:nvSpPr>
        <p:spPr>
          <a:xfrm>
            <a:off x="539552" y="1178649"/>
            <a:ext cx="8064000" cy="3870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naheim"/>
              <a:buAutoNum type="arabicPeriod"/>
              <a:defRPr sz="12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4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4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4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4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4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4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4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400" b="0" i="0" u="none" strike="noStrike" cap="none">
                <a:solidFill>
                  <a:schemeClr val="dk2"/>
                </a:solidFill>
                <a:latin typeface="Open Sans"/>
                <a:ea typeface="Open Sans"/>
                <a:cs typeface="Open Sans"/>
                <a:sym typeface="Open Sans"/>
              </a:defRPr>
            </a:lvl9pPr>
          </a:lstStyle>
          <a:p>
            <a:pPr marL="114300" indent="0">
              <a:lnSpc>
                <a:spcPct val="150000"/>
              </a:lnSpc>
              <a:buNone/>
            </a:pPr>
            <a:r>
              <a:rPr lang="fr-FR" sz="2400" dirty="0" smtClean="0">
                <a:solidFill>
                  <a:schemeClr val="tx1">
                    <a:lumMod val="50000"/>
                  </a:schemeClr>
                </a:solidFill>
                <a:latin typeface="Josefin Sans" charset="0"/>
              </a:rPr>
              <a:t>Dans </a:t>
            </a:r>
            <a:r>
              <a:rPr lang="fr-FR" sz="2400" dirty="0">
                <a:solidFill>
                  <a:schemeClr val="tx1">
                    <a:lumMod val="50000"/>
                  </a:schemeClr>
                </a:solidFill>
                <a:latin typeface="Josefin Sans" charset="0"/>
              </a:rPr>
              <a:t>le cadre de ma présentation, je souhaite partager avec vous mon projet de création d'un site web </a:t>
            </a:r>
            <a:endParaRPr lang="fr-FR" sz="2400" dirty="0" smtClean="0">
              <a:solidFill>
                <a:schemeClr val="tx1">
                  <a:lumMod val="50000"/>
                </a:schemeClr>
              </a:solidFill>
              <a:latin typeface="Josefin Sans" charset="0"/>
            </a:endParaRPr>
          </a:p>
          <a:p>
            <a:pPr marL="114300" indent="0">
              <a:lnSpc>
                <a:spcPct val="150000"/>
              </a:lnSpc>
              <a:buNone/>
            </a:pPr>
            <a:r>
              <a:rPr lang="fr-FR" sz="2400" dirty="0" smtClean="0">
                <a:solidFill>
                  <a:schemeClr val="tx1">
                    <a:lumMod val="50000"/>
                  </a:schemeClr>
                </a:solidFill>
                <a:latin typeface="Josefin Sans" charset="0"/>
              </a:rPr>
              <a:t>e-commerce </a:t>
            </a:r>
            <a:r>
              <a:rPr lang="fr-FR" sz="2400" dirty="0">
                <a:solidFill>
                  <a:schemeClr val="tx1">
                    <a:lumMod val="50000"/>
                  </a:schemeClr>
                </a:solidFill>
                <a:latin typeface="Josefin Sans" charset="0"/>
              </a:rPr>
              <a:t>dédié à l'épicerie bio Freshvery. Découvrez comment j'ai conçu une plateforme en ligne conviviale et fonctionnelle, spécialement conçue pour faciliter les achats de produits bio.</a:t>
            </a:r>
          </a:p>
        </p:txBody>
      </p:sp>
    </p:spTree>
    <p:extLst>
      <p:ext uri="{BB962C8B-B14F-4D97-AF65-F5344CB8AC3E}">
        <p14:creationId xmlns:p14="http://schemas.microsoft.com/office/powerpoint/2010/main" val="226832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540000" y="363275"/>
            <a:ext cx="8064000" cy="572700"/>
          </a:xfrm>
        </p:spPr>
        <p:txBody>
          <a:bodyPr/>
          <a:lstStyle/>
          <a:p>
            <a:pPr marL="571500" indent="-571500" algn="l">
              <a:buFont typeface="+mj-lt"/>
              <a:buAutoNum type="romanUcPeriod" startAt="2"/>
            </a:pPr>
            <a:r>
              <a:rPr lang="fr-FR" sz="2800" u="sng" dirty="0">
                <a:latin typeface="Josefin Sans" charset="0"/>
              </a:rPr>
              <a:t>Présentation du Projet</a:t>
            </a:r>
          </a:p>
        </p:txBody>
      </p:sp>
      <p:sp>
        <p:nvSpPr>
          <p:cNvPr id="6" name="Espace réservé du texte 2"/>
          <p:cNvSpPr txBox="1">
            <a:spLocks/>
          </p:cNvSpPr>
          <p:nvPr/>
        </p:nvSpPr>
        <p:spPr>
          <a:xfrm>
            <a:off x="540000" y="1028700"/>
            <a:ext cx="8064000" cy="357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buClr>
                <a:schemeClr val="tx1">
                  <a:lumMod val="60000"/>
                  <a:lumOff val="40000"/>
                </a:schemeClr>
              </a:buClr>
              <a:buFont typeface="+mj-lt"/>
              <a:buAutoNum type="arabicPeriod"/>
            </a:pPr>
            <a:r>
              <a:rPr lang="fr-FR" sz="2400" b="1" u="sng" dirty="0" smtClean="0">
                <a:solidFill>
                  <a:schemeClr val="accent6">
                    <a:lumMod val="60000"/>
                    <a:lumOff val="40000"/>
                  </a:schemeClr>
                </a:solidFill>
                <a:latin typeface="Josefin Sans" charset="0"/>
              </a:rPr>
              <a:t>Objectif du Project :</a:t>
            </a:r>
            <a:endParaRPr lang="fr-FR" sz="2400" b="1" u="sng" dirty="0"/>
          </a:p>
          <a:p>
            <a:pPr marL="114300">
              <a:buClr>
                <a:schemeClr val="tx1">
                  <a:lumMod val="60000"/>
                  <a:lumOff val="40000"/>
                </a:schemeClr>
              </a:buClr>
            </a:pPr>
            <a:endParaRPr lang="fr-FR" sz="2000" dirty="0">
              <a:solidFill>
                <a:schemeClr val="tx1">
                  <a:lumMod val="50000"/>
                </a:schemeClr>
              </a:solidFill>
              <a:latin typeface="Josefin Sans" charset="0"/>
            </a:endParaRPr>
          </a:p>
          <a:p>
            <a:pPr marL="114300">
              <a:lnSpc>
                <a:spcPct val="150000"/>
              </a:lnSpc>
            </a:pPr>
            <a:r>
              <a:rPr lang="fr-FR" sz="2000" dirty="0">
                <a:solidFill>
                  <a:schemeClr val="tx1">
                    <a:lumMod val="50000"/>
                  </a:schemeClr>
                </a:solidFill>
                <a:latin typeface="Josefin Sans" charset="0"/>
              </a:rPr>
              <a:t>Les objectifs de mon projet de site e-commerce pour l'épicerie bio Freshvery sont de simplifier les achats en ligne, de mettre en valeur les produits bio et de stimuler la croissance de l'entreprise.</a:t>
            </a:r>
          </a:p>
        </p:txBody>
      </p:sp>
    </p:spTree>
    <p:extLst>
      <p:ext uri="{BB962C8B-B14F-4D97-AF65-F5344CB8AC3E}">
        <p14:creationId xmlns:p14="http://schemas.microsoft.com/office/powerpoint/2010/main" val="18721546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p:cNvSpPr txBox="1">
            <a:spLocks/>
          </p:cNvSpPr>
          <p:nvPr/>
        </p:nvSpPr>
        <p:spPr>
          <a:xfrm>
            <a:off x="540000" y="190213"/>
            <a:ext cx="8064000" cy="44644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28650" indent="-514350">
              <a:buClr>
                <a:schemeClr val="tx1">
                  <a:lumMod val="60000"/>
                  <a:lumOff val="40000"/>
                </a:schemeClr>
              </a:buClr>
              <a:buFont typeface="+mj-lt"/>
              <a:buAutoNum type="arabicPeriod" startAt="2"/>
            </a:pPr>
            <a:r>
              <a:rPr lang="fr-FR" sz="2400" b="1" u="sng" dirty="0" smtClean="0">
                <a:solidFill>
                  <a:schemeClr val="bg2">
                    <a:lumMod val="60000"/>
                    <a:lumOff val="40000"/>
                  </a:schemeClr>
                </a:solidFill>
                <a:latin typeface="Josefin Sans" charset="0"/>
              </a:rPr>
              <a:t>Analyse des besoins de l’utilisateurs :</a:t>
            </a:r>
          </a:p>
          <a:p>
            <a:pPr marL="114300">
              <a:buClr>
                <a:schemeClr val="tx1">
                  <a:lumMod val="60000"/>
                  <a:lumOff val="40000"/>
                </a:schemeClr>
              </a:buClr>
            </a:pPr>
            <a:endParaRPr lang="fr-FR" sz="2400" u="sng" dirty="0" smtClean="0">
              <a:solidFill>
                <a:schemeClr val="bg2">
                  <a:lumMod val="60000"/>
                  <a:lumOff val="40000"/>
                </a:schemeClr>
              </a:solidFill>
              <a:latin typeface="Josefin Sans" charset="0"/>
            </a:endParaRPr>
          </a:p>
          <a:p>
            <a:pPr>
              <a:lnSpc>
                <a:spcPct val="150000"/>
              </a:lnSpc>
            </a:pPr>
            <a:r>
              <a:rPr lang="fr-FR" sz="2000" dirty="0">
                <a:latin typeface="Josefin Sans" charset="0"/>
              </a:rPr>
              <a:t>L'analyse des besoins des utilisateurs pour ce projet de </a:t>
            </a:r>
            <a:r>
              <a:rPr lang="fr-FR" sz="2000" dirty="0" smtClean="0">
                <a:latin typeface="Josefin Sans" charset="0"/>
              </a:rPr>
              <a:t>site</a:t>
            </a:r>
          </a:p>
          <a:p>
            <a:pPr>
              <a:lnSpc>
                <a:spcPct val="150000"/>
              </a:lnSpc>
            </a:pPr>
            <a:r>
              <a:rPr lang="fr-FR" sz="2000" dirty="0" smtClean="0">
                <a:latin typeface="Josefin Sans" charset="0"/>
              </a:rPr>
              <a:t> </a:t>
            </a:r>
            <a:r>
              <a:rPr lang="fr-FR" sz="2000" dirty="0">
                <a:latin typeface="Josefin Sans" charset="0"/>
              </a:rPr>
              <a:t>e-commerce pour l'épicerie bio Freshvery montre qu'ils veulent une plateforme conviviale et facile à utiliser, des informations complètes sur les produits, des options de paiement sécurisées, une livraison rapide, le suivi des commandes et un service client réactif.</a:t>
            </a:r>
          </a:p>
        </p:txBody>
      </p:sp>
    </p:spTree>
    <p:extLst>
      <p:ext uri="{BB962C8B-B14F-4D97-AF65-F5344CB8AC3E}">
        <p14:creationId xmlns:p14="http://schemas.microsoft.com/office/powerpoint/2010/main" val="190225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341217" y="513132"/>
            <a:ext cx="8064000" cy="3831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buClr>
                <a:schemeClr val="tx1">
                  <a:lumMod val="60000"/>
                  <a:lumOff val="40000"/>
                </a:schemeClr>
              </a:buClr>
              <a:buFont typeface="+mj-lt"/>
              <a:buAutoNum type="arabicPeriod" startAt="3"/>
            </a:pPr>
            <a:r>
              <a:rPr lang="fr-FR" sz="2400" b="1" u="sng" dirty="0" smtClean="0">
                <a:solidFill>
                  <a:schemeClr val="bg2">
                    <a:lumMod val="60000"/>
                    <a:lumOff val="40000"/>
                  </a:schemeClr>
                </a:solidFill>
                <a:latin typeface="Josefin Sans" charset="0"/>
              </a:rPr>
              <a:t>Risques et avantages :</a:t>
            </a:r>
          </a:p>
          <a:p>
            <a:pPr marL="114300"/>
            <a:endParaRPr lang="ar-MA" sz="2400" b="1" u="sng" dirty="0" smtClean="0">
              <a:solidFill>
                <a:schemeClr val="bg2">
                  <a:lumMod val="60000"/>
                  <a:lumOff val="40000"/>
                </a:schemeClr>
              </a:solidFill>
            </a:endParaRPr>
          </a:p>
          <a:p>
            <a:pPr marL="114300"/>
            <a:r>
              <a:rPr lang="fr-FR" sz="2000" b="1" dirty="0" smtClean="0">
                <a:solidFill>
                  <a:schemeClr val="bg2">
                    <a:lumMod val="75000"/>
                  </a:schemeClr>
                </a:solidFill>
                <a:latin typeface="Josefin Sans" charset="0"/>
              </a:rPr>
              <a:t>    </a:t>
            </a:r>
            <a:r>
              <a:rPr lang="fr-FR" sz="2000" b="1" u="sng" dirty="0" smtClean="0">
                <a:solidFill>
                  <a:schemeClr val="bg2">
                    <a:lumMod val="75000"/>
                  </a:schemeClr>
                </a:solidFill>
                <a:latin typeface="Josefin Sans" charset="0"/>
              </a:rPr>
              <a:t>Risques :</a:t>
            </a:r>
          </a:p>
          <a:p>
            <a:pPr marL="114300">
              <a:lnSpc>
                <a:spcPct val="150000"/>
              </a:lnSpc>
            </a:pPr>
            <a:r>
              <a:rPr lang="fr-FR" sz="1600" b="1" dirty="0" smtClean="0">
                <a:solidFill>
                  <a:schemeClr val="bg2">
                    <a:lumMod val="75000"/>
                  </a:schemeClr>
                </a:solidFill>
                <a:latin typeface="Josefin Sans" charset="0"/>
              </a:rPr>
              <a:t>Concurrence en ligne : </a:t>
            </a:r>
            <a:r>
              <a:rPr lang="fr-FR" sz="1600" dirty="0" smtClean="0">
                <a:solidFill>
                  <a:schemeClr val="tx1">
                    <a:lumMod val="50000"/>
                  </a:schemeClr>
                </a:solidFill>
                <a:latin typeface="Josefin Sans" charset="0"/>
              </a:rPr>
              <a:t>Possibilité de faire face à une concurrence intense de la part d'autres sites e-commerce proposant des produits similaires..</a:t>
            </a:r>
          </a:p>
          <a:p>
            <a:pPr marL="114300">
              <a:lnSpc>
                <a:spcPct val="150000"/>
              </a:lnSpc>
            </a:pPr>
            <a:endParaRPr lang="fr-FR" sz="1600" dirty="0" smtClean="0">
              <a:solidFill>
                <a:schemeClr val="bg2">
                  <a:lumMod val="75000"/>
                </a:schemeClr>
              </a:solidFill>
              <a:latin typeface="Josefin Sans" charset="0"/>
            </a:endParaRPr>
          </a:p>
          <a:p>
            <a:pPr marL="114300">
              <a:lnSpc>
                <a:spcPct val="150000"/>
              </a:lnSpc>
            </a:pPr>
            <a:r>
              <a:rPr lang="fr-FR" sz="1600" b="1" dirty="0" smtClean="0">
                <a:solidFill>
                  <a:schemeClr val="bg2">
                    <a:lumMod val="75000"/>
                  </a:schemeClr>
                </a:solidFill>
                <a:latin typeface="Josefin Sans" charset="0"/>
              </a:rPr>
              <a:t>Problèmes techniques : </a:t>
            </a:r>
            <a:r>
              <a:rPr lang="fr-FR" sz="1600" dirty="0" smtClean="0">
                <a:solidFill>
                  <a:schemeClr val="tx1">
                    <a:lumMod val="50000"/>
                  </a:schemeClr>
                </a:solidFill>
                <a:latin typeface="Josefin Sans" charset="0"/>
              </a:rPr>
              <a:t>le risque de rencontrer des problèmes techniques tels que des pannes de serveur, des erreurs de chargement de page ou des problèmes de sécurité</a:t>
            </a:r>
          </a:p>
          <a:p>
            <a:pPr marL="114300"/>
            <a:endParaRPr lang="fr-FR" sz="1600" dirty="0" smtClean="0">
              <a:solidFill>
                <a:schemeClr val="bg2">
                  <a:lumMod val="75000"/>
                </a:schemeClr>
              </a:solidFill>
            </a:endParaRPr>
          </a:p>
        </p:txBody>
      </p:sp>
    </p:spTree>
    <p:extLst>
      <p:ext uri="{BB962C8B-B14F-4D97-AF65-F5344CB8AC3E}">
        <p14:creationId xmlns:p14="http://schemas.microsoft.com/office/powerpoint/2010/main" val="3017838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2"/>
          <p:cNvSpPr txBox="1">
            <a:spLocks/>
          </p:cNvSpPr>
          <p:nvPr/>
        </p:nvSpPr>
        <p:spPr>
          <a:xfrm>
            <a:off x="341217" y="496957"/>
            <a:ext cx="8064000" cy="40170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fr-FR" sz="2000" b="1" dirty="0" smtClean="0">
                <a:solidFill>
                  <a:schemeClr val="bg2">
                    <a:lumMod val="75000"/>
                  </a:schemeClr>
                </a:solidFill>
                <a:latin typeface="Josefin Sans" charset="0"/>
                <a:ea typeface="Open Sans" charset="0"/>
                <a:cs typeface="Open Sans" charset="0"/>
              </a:rPr>
              <a:t>  </a:t>
            </a:r>
            <a:r>
              <a:rPr lang="fr-FR" sz="2000" b="1" u="sng" dirty="0" smtClean="0">
                <a:solidFill>
                  <a:schemeClr val="bg2">
                    <a:lumMod val="75000"/>
                  </a:schemeClr>
                </a:solidFill>
                <a:latin typeface="Josefin Sans" charset="0"/>
                <a:ea typeface="Open Sans" charset="0"/>
                <a:cs typeface="Open Sans" charset="0"/>
              </a:rPr>
              <a:t>Avantages :</a:t>
            </a:r>
          </a:p>
          <a:p>
            <a:pPr marL="114300"/>
            <a:endParaRPr lang="fr-FR" sz="2000" dirty="0" smtClean="0">
              <a:solidFill>
                <a:schemeClr val="bg2">
                  <a:lumMod val="75000"/>
                </a:schemeClr>
              </a:solidFill>
              <a:latin typeface="Josefin Sans" charset="0"/>
              <a:ea typeface="Open Sans" charset="0"/>
              <a:cs typeface="Open Sans" charset="0"/>
            </a:endParaRPr>
          </a:p>
          <a:p>
            <a:pPr marL="114300"/>
            <a:r>
              <a:rPr lang="fr-FR" sz="1600" b="1" dirty="0" smtClean="0">
                <a:solidFill>
                  <a:schemeClr val="bg2">
                    <a:lumMod val="75000"/>
                  </a:schemeClr>
                </a:solidFill>
                <a:latin typeface="Josefin Sans" charset="0"/>
                <a:ea typeface="Open Sans" charset="0"/>
                <a:cs typeface="Open Sans" charset="0"/>
              </a:rPr>
              <a:t>Accessibilité et commodité : </a:t>
            </a:r>
            <a:r>
              <a:rPr lang="fr-FR" sz="1600" dirty="0" smtClean="0">
                <a:solidFill>
                  <a:schemeClr val="tx1">
                    <a:lumMod val="50000"/>
                  </a:schemeClr>
                </a:solidFill>
                <a:latin typeface="Josefin Sans" charset="0"/>
                <a:ea typeface="Open Sans" charset="0"/>
                <a:cs typeface="Open Sans" charset="0"/>
              </a:rPr>
              <a:t>Offre aux clients la possibilité de faire des achats en ligne à tout moment et de n'importe où, offrant une expérience pratique et flexible</a:t>
            </a:r>
            <a:r>
              <a:rPr lang="fr-FR" sz="1600" dirty="0" smtClean="0">
                <a:solidFill>
                  <a:schemeClr val="bg2">
                    <a:lumMod val="75000"/>
                  </a:schemeClr>
                </a:solidFill>
                <a:latin typeface="Josefin Sans" charset="0"/>
                <a:ea typeface="Open Sans" charset="0"/>
                <a:cs typeface="Open Sans" charset="0"/>
              </a:rPr>
              <a:t>.</a:t>
            </a:r>
          </a:p>
          <a:p>
            <a:pPr marL="114300"/>
            <a:endParaRPr lang="fr-FR" sz="2000" dirty="0" smtClean="0">
              <a:solidFill>
                <a:schemeClr val="bg2">
                  <a:lumMod val="75000"/>
                </a:schemeClr>
              </a:solidFill>
              <a:latin typeface="Josefin Sans" charset="0"/>
              <a:ea typeface="Open Sans" charset="0"/>
              <a:cs typeface="Open Sans" charset="0"/>
            </a:endParaRPr>
          </a:p>
          <a:p>
            <a:pPr marL="114300"/>
            <a:r>
              <a:rPr lang="fr-FR" sz="1600" b="1" dirty="0" smtClean="0">
                <a:solidFill>
                  <a:schemeClr val="bg2">
                    <a:lumMod val="75000"/>
                  </a:schemeClr>
                </a:solidFill>
                <a:latin typeface="Josefin Sans" charset="0"/>
                <a:ea typeface="Open Sans" charset="0"/>
                <a:cs typeface="Open Sans" charset="0"/>
              </a:rPr>
              <a:t>Informations détaillées et transparence : </a:t>
            </a:r>
            <a:r>
              <a:rPr lang="fr-FR" sz="1600" dirty="0" smtClean="0">
                <a:solidFill>
                  <a:schemeClr val="tx1">
                    <a:lumMod val="50000"/>
                  </a:schemeClr>
                </a:solidFill>
                <a:latin typeface="Josefin Sans" charset="0"/>
                <a:ea typeface="Open Sans" charset="0"/>
                <a:cs typeface="Open Sans" charset="0"/>
              </a:rPr>
              <a:t>Le site web peut fournir des informations détaillées sur les produits</a:t>
            </a:r>
          </a:p>
          <a:p>
            <a:pPr marL="114300"/>
            <a:endParaRPr lang="fr-FR" sz="1600" dirty="0">
              <a:solidFill>
                <a:schemeClr val="tx1">
                  <a:lumMod val="50000"/>
                </a:schemeClr>
              </a:solidFill>
              <a:latin typeface="Josefin Sans" charset="0"/>
              <a:ea typeface="Open Sans" charset="0"/>
              <a:cs typeface="Open Sans" charset="0"/>
            </a:endParaRPr>
          </a:p>
          <a:p>
            <a:pPr marL="114300"/>
            <a:r>
              <a:rPr lang="fr-FR" sz="1600" b="1" dirty="0">
                <a:solidFill>
                  <a:schemeClr val="tx1">
                    <a:lumMod val="75000"/>
                  </a:schemeClr>
                </a:solidFill>
                <a:latin typeface="Josefin Sans" charset="0"/>
                <a:ea typeface="Open Sans" charset="0"/>
                <a:cs typeface="Open Sans" charset="0"/>
              </a:rPr>
              <a:t>paiement en </a:t>
            </a:r>
            <a:r>
              <a:rPr lang="fr-FR" sz="1600" b="1" dirty="0" smtClean="0">
                <a:solidFill>
                  <a:schemeClr val="tx1">
                    <a:lumMod val="75000"/>
                  </a:schemeClr>
                </a:solidFill>
                <a:latin typeface="Josefin Sans" charset="0"/>
                <a:ea typeface="Open Sans" charset="0"/>
                <a:cs typeface="Open Sans" charset="0"/>
              </a:rPr>
              <a:t>ligne : </a:t>
            </a:r>
            <a:r>
              <a:rPr lang="fr-FR" sz="1600" dirty="0" smtClean="0">
                <a:solidFill>
                  <a:schemeClr val="tx1">
                    <a:lumMod val="50000"/>
                  </a:schemeClr>
                </a:solidFill>
                <a:latin typeface="Josefin Sans" charset="0"/>
                <a:ea typeface="Open Sans" charset="0"/>
                <a:cs typeface="Open Sans" charset="0"/>
              </a:rPr>
              <a:t>fournir des moyens de paiement en ligne variés et sécurisés tels que PayPal et Mcard</a:t>
            </a:r>
          </a:p>
          <a:p>
            <a:pPr marL="114300"/>
            <a:endParaRPr lang="fr-FR" sz="2000" dirty="0">
              <a:solidFill>
                <a:schemeClr val="bg2">
                  <a:lumMod val="75000"/>
                </a:schemeClr>
              </a:solidFill>
              <a:latin typeface="Josefin Sans" charset="0"/>
              <a:ea typeface="Open Sans" charset="0"/>
              <a:cs typeface="Open Sans" charset="0"/>
            </a:endParaRPr>
          </a:p>
        </p:txBody>
      </p:sp>
    </p:spTree>
    <p:extLst>
      <p:ext uri="{BB962C8B-B14F-4D97-AF65-F5344CB8AC3E}">
        <p14:creationId xmlns:p14="http://schemas.microsoft.com/office/powerpoint/2010/main" val="1844169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434" y="0"/>
            <a:ext cx="8064000" cy="572700"/>
          </a:xfrm>
        </p:spPr>
        <p:txBody>
          <a:bodyPr/>
          <a:lstStyle/>
          <a:p>
            <a:pPr marL="571500" indent="-571500" algn="l">
              <a:buFont typeface="+mj-lt"/>
              <a:buAutoNum type="romanUcPeriod" startAt="3"/>
            </a:pPr>
            <a:r>
              <a:rPr lang="fr-FR" sz="2800" u="sng" dirty="0">
                <a:solidFill>
                  <a:schemeClr val="accent1">
                    <a:lumMod val="75000"/>
                  </a:schemeClr>
                </a:solidFill>
                <a:latin typeface="Josefin Sans" charset="0"/>
              </a:rPr>
              <a:t>Conception du </a:t>
            </a:r>
            <a:r>
              <a:rPr lang="fr-FR" sz="2800" u="sng" dirty="0" smtClean="0">
                <a:solidFill>
                  <a:schemeClr val="accent1">
                    <a:lumMod val="75000"/>
                  </a:schemeClr>
                </a:solidFill>
                <a:latin typeface="Josefin Sans" charset="0"/>
              </a:rPr>
              <a:t>projet :</a:t>
            </a:r>
            <a:r>
              <a:rPr lang="fr-FR" sz="3200" dirty="0">
                <a:solidFill>
                  <a:schemeClr val="accent1">
                    <a:lumMod val="75000"/>
                  </a:schemeClr>
                </a:solidFill>
                <a:latin typeface="Josefin Sans" charset="0"/>
              </a:rPr>
              <a:t/>
            </a:r>
            <a:br>
              <a:rPr lang="fr-FR" sz="3200" dirty="0">
                <a:solidFill>
                  <a:schemeClr val="accent1">
                    <a:lumMod val="75000"/>
                  </a:schemeClr>
                </a:solidFill>
                <a:latin typeface="Josefin Sans" charset="0"/>
              </a:rPr>
            </a:br>
            <a:endParaRPr lang="fr-FR" dirty="0"/>
          </a:p>
        </p:txBody>
      </p:sp>
      <p:sp>
        <p:nvSpPr>
          <p:cNvPr id="3" name="ZoneTexte 2"/>
          <p:cNvSpPr txBox="1"/>
          <p:nvPr/>
        </p:nvSpPr>
        <p:spPr>
          <a:xfrm>
            <a:off x="884583" y="1639957"/>
            <a:ext cx="1898374" cy="307777"/>
          </a:xfrm>
          <a:prstGeom prst="rect">
            <a:avLst/>
          </a:prstGeom>
          <a:noFill/>
        </p:spPr>
        <p:txBody>
          <a:bodyPr wrap="square" rtlCol="0">
            <a:spAutoFit/>
          </a:bodyPr>
          <a:lstStyle/>
          <a:p>
            <a:endParaRPr lang="fr-FR" dirty="0"/>
          </a:p>
        </p:txBody>
      </p:sp>
      <p:sp>
        <p:nvSpPr>
          <p:cNvPr id="4" name="Text Box 15"/>
          <p:cNvSpPr txBox="1"/>
          <p:nvPr/>
        </p:nvSpPr>
        <p:spPr>
          <a:xfrm>
            <a:off x="0" y="699542"/>
            <a:ext cx="3328875" cy="7711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1600" b="1" u="sng" dirty="0" smtClean="0">
                <a:solidFill>
                  <a:schemeClr val="tx2">
                    <a:lumMod val="50000"/>
                  </a:schemeClr>
                </a:solidFill>
                <a:latin typeface="Josefin Sans" charset="0"/>
                <a:ea typeface="Calibri" panose="020F0502020204030204" pitchFamily="34" charset="0"/>
                <a:cs typeface="Arial" panose="020B0604020202020204" pitchFamily="34" charset="0"/>
              </a:rPr>
              <a:t>Diagramme de </a:t>
            </a:r>
          </a:p>
          <a:p>
            <a:pPr>
              <a:lnSpc>
                <a:spcPct val="107000"/>
              </a:lnSpc>
              <a:spcAft>
                <a:spcPts val="800"/>
              </a:spcAft>
            </a:pPr>
            <a:r>
              <a:rPr lang="fr-FR" sz="1600" b="1" u="sng" dirty="0" smtClean="0">
                <a:solidFill>
                  <a:schemeClr val="tx2">
                    <a:lumMod val="50000"/>
                  </a:schemeClr>
                </a:solidFill>
                <a:latin typeface="Josefin Sans" charset="0"/>
                <a:ea typeface="Calibri" panose="020F0502020204030204" pitchFamily="34" charset="0"/>
                <a:cs typeface="Arial" panose="020B0604020202020204" pitchFamily="34" charset="0"/>
              </a:rPr>
              <a:t>cas </a:t>
            </a:r>
            <a:r>
              <a:rPr lang="fr-FR" sz="1600" b="1" u="sng" dirty="0">
                <a:solidFill>
                  <a:schemeClr val="tx2">
                    <a:lumMod val="50000"/>
                  </a:schemeClr>
                </a:solidFill>
                <a:latin typeface="Josefin Sans" charset="0"/>
                <a:ea typeface="Calibri" panose="020F0502020204030204" pitchFamily="34" charset="0"/>
                <a:cs typeface="Arial" panose="020B0604020202020204" pitchFamily="34" charset="0"/>
              </a:rPr>
              <a:t>d’utilisation </a:t>
            </a:r>
            <a:r>
              <a:rPr lang="fr-FR" sz="1600" b="1" u="sng" dirty="0" smtClean="0">
                <a:solidFill>
                  <a:schemeClr val="tx2">
                    <a:lumMod val="50000"/>
                  </a:schemeClr>
                </a:solidFill>
                <a:latin typeface="Josefin Sans" charset="0"/>
                <a:ea typeface="Calibri" panose="020F0502020204030204" pitchFamily="34" charset="0"/>
                <a:cs typeface="Arial" panose="020B0604020202020204" pitchFamily="34" charset="0"/>
              </a:rPr>
              <a:t>:</a:t>
            </a:r>
            <a:endParaRPr lang="fr-FR" sz="1600" b="1" u="sng" dirty="0">
              <a:solidFill>
                <a:schemeClr val="tx2">
                  <a:lumMod val="50000"/>
                </a:schemeClr>
              </a:solidFill>
              <a:effectLst/>
              <a:latin typeface="Josefin Sans" charset="0"/>
              <a:ea typeface="Calibri" panose="020F0502020204030204" pitchFamily="34" charset="0"/>
              <a:cs typeface="Arial" panose="020B0604020202020204" pitchFamily="34" charset="0"/>
            </a:endParaRPr>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t="8392" b="20484"/>
          <a:stretch/>
        </p:blipFill>
        <p:spPr>
          <a:xfrm>
            <a:off x="2011964" y="627534"/>
            <a:ext cx="6016420" cy="4464496"/>
          </a:xfrm>
          <a:prstGeom prst="rect">
            <a:avLst/>
          </a:prstGeom>
        </p:spPr>
      </p:pic>
    </p:spTree>
    <p:extLst>
      <p:ext uri="{BB962C8B-B14F-4D97-AF65-F5344CB8AC3E}">
        <p14:creationId xmlns:p14="http://schemas.microsoft.com/office/powerpoint/2010/main" val="99302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63275"/>
            <a:ext cx="8064000" cy="572700"/>
          </a:xfrm>
        </p:spPr>
        <p:txBody>
          <a:bodyPr/>
          <a:lstStyle/>
          <a:p>
            <a:pPr algn="l"/>
            <a:r>
              <a:rPr lang="fr-FR" sz="1600" u="sng" dirty="0">
                <a:solidFill>
                  <a:schemeClr val="tx2">
                    <a:lumMod val="50000"/>
                  </a:schemeClr>
                </a:solidFill>
                <a:latin typeface="Calibri" panose="020F0502020204030204" pitchFamily="34" charset="0"/>
                <a:ea typeface="Calibri" panose="020F0502020204030204" pitchFamily="34" charset="0"/>
                <a:cs typeface="Arial" panose="020B0604020202020204" pitchFamily="34" charset="0"/>
              </a:rPr>
              <a:t>Diagramme de class : </a:t>
            </a:r>
            <a:r>
              <a:rPr lang="fr-FR" sz="3200" u="sng" dirty="0">
                <a:solidFill>
                  <a:srgbClr val="006600"/>
                </a:solidFill>
                <a:latin typeface="Calibri" panose="020F0502020204030204" pitchFamily="34" charset="0"/>
                <a:ea typeface="Calibri" panose="020F0502020204030204" pitchFamily="34" charset="0"/>
                <a:cs typeface="Arial" panose="020B0604020202020204" pitchFamily="34" charset="0"/>
              </a:rPr>
              <a:t/>
            </a:r>
            <a:br>
              <a:rPr lang="fr-FR" sz="3200" u="sng" dirty="0">
                <a:solidFill>
                  <a:srgbClr val="006600"/>
                </a:solidFill>
                <a:latin typeface="Calibri" panose="020F0502020204030204" pitchFamily="34" charset="0"/>
                <a:ea typeface="Calibri" panose="020F0502020204030204" pitchFamily="34" charset="0"/>
                <a:cs typeface="Arial" panose="020B0604020202020204" pitchFamily="34" charset="0"/>
              </a:rPr>
            </a:br>
            <a:endParaRPr lang="fr-FR" dirty="0"/>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1013" t="1530" r="3933" b="7520"/>
          <a:stretch/>
        </p:blipFill>
        <p:spPr>
          <a:xfrm>
            <a:off x="2027583" y="155525"/>
            <a:ext cx="7116417" cy="4452731"/>
          </a:xfrm>
          <a:prstGeom prst="rect">
            <a:avLst/>
          </a:prstGeom>
        </p:spPr>
      </p:pic>
    </p:spTree>
    <p:extLst>
      <p:ext uri="{BB962C8B-B14F-4D97-AF65-F5344CB8AC3E}">
        <p14:creationId xmlns:p14="http://schemas.microsoft.com/office/powerpoint/2010/main" val="2282033610"/>
      </p:ext>
    </p:extLst>
  </p:cSld>
  <p:clrMapOvr>
    <a:masterClrMapping/>
  </p:clrMapOvr>
  <p:timing>
    <p:tnLst>
      <p:par>
        <p:cTn id="1" dur="indefinite" restart="never" nodeType="tmRoot"/>
      </p:par>
    </p:tnLst>
  </p:timing>
</p:sld>
</file>

<file path=ppt/theme/theme1.xml><?xml version="1.0" encoding="utf-8"?>
<a:theme xmlns:a="http://schemas.openxmlformats.org/drawingml/2006/main" name="Aquatic and Physical Therapy Center XL by Slidesgo">
  <a:themeElements>
    <a:clrScheme name="Simple Light">
      <a:dk1>
        <a:srgbClr val="1A6864"/>
      </a:dk1>
      <a:lt1>
        <a:srgbClr val="FFFFFF"/>
      </a:lt1>
      <a:dk2>
        <a:srgbClr val="28897B"/>
      </a:dk2>
      <a:lt2>
        <a:srgbClr val="80DDC4"/>
      </a:lt2>
      <a:accent1>
        <a:srgbClr val="28897B"/>
      </a:accent1>
      <a:accent2>
        <a:srgbClr val="9DDFCF"/>
      </a:accent2>
      <a:accent3>
        <a:srgbClr val="EBF7F4"/>
      </a:accent3>
      <a:accent4>
        <a:srgbClr val="66BBA8"/>
      </a:accent4>
      <a:accent5>
        <a:srgbClr val="EBF7F4"/>
      </a:accent5>
      <a:accent6>
        <a:srgbClr val="1A6864"/>
      </a:accent6>
      <a:hlink>
        <a:srgbClr val="28897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2337</TotalTime>
  <Words>1001</Words>
  <Application>Microsoft Office PowerPoint</Application>
  <PresentationFormat>Affichage à l'écran (16:9)</PresentationFormat>
  <Paragraphs>101</Paragraphs>
  <Slides>24</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24</vt:i4>
      </vt:variant>
    </vt:vector>
  </HeadingPairs>
  <TitlesOfParts>
    <vt:vector size="32" baseType="lpstr">
      <vt:lpstr>Arial</vt:lpstr>
      <vt:lpstr>Anaheim</vt:lpstr>
      <vt:lpstr>Calibri</vt:lpstr>
      <vt:lpstr>Josefin Sans</vt:lpstr>
      <vt:lpstr>Cambria</vt:lpstr>
      <vt:lpstr>Roboto Condensed Light</vt:lpstr>
      <vt:lpstr>Open Sans</vt:lpstr>
      <vt:lpstr>Aquatic and Physical Therapy Center XL by Slidesgo</vt:lpstr>
      <vt:lpstr>Présentation PowerPoint</vt:lpstr>
      <vt:lpstr>Présentation PowerPoint</vt:lpstr>
      <vt:lpstr>Présentation PowerPoint</vt:lpstr>
      <vt:lpstr>Présentation du Projet</vt:lpstr>
      <vt:lpstr>Présentation PowerPoint</vt:lpstr>
      <vt:lpstr>Présentation PowerPoint</vt:lpstr>
      <vt:lpstr>Présentation PowerPoint</vt:lpstr>
      <vt:lpstr>Conception du projet : </vt:lpstr>
      <vt:lpstr>Diagramme de class :  </vt:lpstr>
      <vt:lpstr>Technologies utilisée :</vt:lpstr>
      <vt:lpstr>Présentation PowerPoint</vt:lpstr>
      <vt:lpstr>Présentation PowerPoint</vt:lpstr>
      <vt:lpstr>Les interfaces de l’application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Aquatic and Physical Therapy Center</dc:title>
  <cp:lastModifiedBy>Pc</cp:lastModifiedBy>
  <cp:revision>42</cp:revision>
  <dcterms:modified xsi:type="dcterms:W3CDTF">2023-06-16T18:26:20Z</dcterms:modified>
</cp:coreProperties>
</file>